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276" r:id="rId8"/>
    <p:sldId id="277" r:id="rId9"/>
    <p:sldId id="278" r:id="rId10"/>
    <p:sldId id="265" r:id="rId11"/>
    <p:sldId id="267" r:id="rId12"/>
    <p:sldId id="266" r:id="rId13"/>
    <p:sldId id="268" r:id="rId14"/>
    <p:sldId id="269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</p:sldIdLst>
  <p:sldSz cx="18288000" cy="10287000"/>
  <p:notesSz cx="6858000" cy="9144000"/>
  <p:embeddedFontLst>
    <p:embeddedFont>
      <p:font typeface="Arita Dotum Medium" panose="020B0600000101010101" charset="-127"/>
      <p:regular r:id="rId24"/>
    </p:embeddedFont>
    <p:embeddedFont>
      <p:font typeface="Arita Dotum Semi-Bold" panose="020B0600000101010101" charset="-127"/>
      <p:regular r:id="rId25"/>
    </p:embeddedFont>
    <p:embeddedFont>
      <p:font typeface="나눔바른고딕OTF" panose="020B0600000101010101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204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385235" cy="685800"/>
            <a:chOff x="0" y="0"/>
            <a:chExt cx="4513646" cy="6303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0331" cy="630331"/>
            </a:xfrm>
            <a:custGeom>
              <a:avLst/>
              <a:gdLst/>
              <a:ahLst/>
              <a:cxnLst/>
              <a:rect l="l" t="t" r="r" b="b"/>
              <a:pathLst>
                <a:path w="630331" h="630331">
                  <a:moveTo>
                    <a:pt x="0" y="0"/>
                  </a:moveTo>
                  <a:lnTo>
                    <a:pt x="630331" y="0"/>
                  </a:lnTo>
                  <a:lnTo>
                    <a:pt x="630331" y="630331"/>
                  </a:lnTo>
                  <a:lnTo>
                    <a:pt x="0" y="63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203386" y="110504"/>
              <a:ext cx="3310260" cy="452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altLang="ko-KR" sz="3200" b="1" dirty="0">
                  <a:solidFill>
                    <a:schemeClr val="bg1">
                      <a:lumMod val="95000"/>
                    </a:schemeClr>
                  </a:solidFill>
                </a:rPr>
                <a:t>COPY</a:t>
              </a:r>
              <a:r>
                <a:rPr lang="ko-KR" altLang="en-US" sz="3200" b="1" dirty="0">
                  <a:solidFill>
                    <a:schemeClr val="bg1">
                      <a:lumMod val="95000"/>
                    </a:schemeClr>
                  </a:solidFill>
                </a:rPr>
                <a:t>바라 팀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867400" y="-2476500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56110" y="8811102"/>
            <a:ext cx="2725212" cy="538229"/>
          </a:xfrm>
          <a:custGeom>
            <a:avLst/>
            <a:gdLst/>
            <a:ahLst/>
            <a:cxnLst/>
            <a:rect l="l" t="t" r="r" b="b"/>
            <a:pathLst>
              <a:path w="2725212" h="538229">
                <a:moveTo>
                  <a:pt x="0" y="0"/>
                </a:moveTo>
                <a:lnTo>
                  <a:pt x="2725212" y="0"/>
                </a:lnTo>
                <a:lnTo>
                  <a:pt x="2725212" y="538230"/>
                </a:lnTo>
                <a:lnTo>
                  <a:pt x="0" y="538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81432">
            <a:off x="9849560" y="806750"/>
            <a:ext cx="6668620" cy="7868578"/>
          </a:xfrm>
          <a:custGeom>
            <a:avLst/>
            <a:gdLst/>
            <a:ahLst/>
            <a:cxnLst/>
            <a:rect l="l" t="t" r="r" b="b"/>
            <a:pathLst>
              <a:path w="6668620" h="7868578">
                <a:moveTo>
                  <a:pt x="0" y="0"/>
                </a:moveTo>
                <a:lnTo>
                  <a:pt x="6668619" y="0"/>
                </a:lnTo>
                <a:lnTo>
                  <a:pt x="6668619" y="7868578"/>
                </a:lnTo>
                <a:lnTo>
                  <a:pt x="0" y="78685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314" y="8206400"/>
            <a:ext cx="1738940" cy="873817"/>
          </a:xfrm>
          <a:custGeom>
            <a:avLst/>
            <a:gdLst/>
            <a:ahLst/>
            <a:cxnLst/>
            <a:rect l="l" t="t" r="r" b="b"/>
            <a:pathLst>
              <a:path w="1738940" h="873817">
                <a:moveTo>
                  <a:pt x="0" y="0"/>
                </a:moveTo>
                <a:lnTo>
                  <a:pt x="1738940" y="0"/>
                </a:lnTo>
                <a:lnTo>
                  <a:pt x="1738940" y="873817"/>
                </a:lnTo>
                <a:lnTo>
                  <a:pt x="0" y="873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6045" y="8409174"/>
            <a:ext cx="941477" cy="445062"/>
          </a:xfrm>
          <a:custGeom>
            <a:avLst/>
            <a:gdLst/>
            <a:ahLst/>
            <a:cxnLst/>
            <a:rect l="l" t="t" r="r" b="b"/>
            <a:pathLst>
              <a:path w="941477" h="445062">
                <a:moveTo>
                  <a:pt x="0" y="0"/>
                </a:moveTo>
                <a:lnTo>
                  <a:pt x="941478" y="0"/>
                </a:lnTo>
                <a:lnTo>
                  <a:pt x="941478" y="445062"/>
                </a:lnTo>
                <a:lnTo>
                  <a:pt x="0" y="4450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7314" y="6361875"/>
            <a:ext cx="7318786" cy="502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ko-KR" altLang="en-US" sz="3000" b="1" dirty="0">
                <a:solidFill>
                  <a:srgbClr val="FFFFFF"/>
                </a:solidFill>
                <a:ea typeface="Arita Dotum Medium"/>
              </a:rPr>
              <a:t>강지수</a:t>
            </a:r>
            <a:r>
              <a:rPr lang="en-US" altLang="ko-KR" sz="3000" b="1" dirty="0">
                <a:solidFill>
                  <a:srgbClr val="FFFFFF"/>
                </a:solidFill>
                <a:ea typeface="Arita Dotum Medium"/>
              </a:rPr>
              <a:t>, </a:t>
            </a:r>
            <a:r>
              <a:rPr lang="ko-KR" altLang="en-US" sz="3000" b="1" dirty="0" err="1">
                <a:solidFill>
                  <a:srgbClr val="FFFFFF"/>
                </a:solidFill>
                <a:ea typeface="Arita Dotum Medium"/>
              </a:rPr>
              <a:t>조보근</a:t>
            </a:r>
            <a:r>
              <a:rPr lang="en-US" altLang="ko-KR" sz="3000" b="1" dirty="0">
                <a:solidFill>
                  <a:srgbClr val="FFFFFF"/>
                </a:solidFill>
                <a:ea typeface="Arita Dotum Medium"/>
              </a:rPr>
              <a:t>, </a:t>
            </a:r>
            <a:r>
              <a:rPr lang="ko-KR" altLang="en-US" sz="3000" b="1" dirty="0" err="1">
                <a:solidFill>
                  <a:srgbClr val="FFFFFF"/>
                </a:solidFill>
                <a:ea typeface="Arita Dotum Medium"/>
              </a:rPr>
              <a:t>장동길</a:t>
            </a:r>
            <a:r>
              <a:rPr lang="en-US" altLang="ko-KR" sz="3000" b="1" dirty="0">
                <a:solidFill>
                  <a:srgbClr val="FFFFFF"/>
                </a:solidFill>
                <a:ea typeface="Arita Dotum Medium"/>
              </a:rPr>
              <a:t>, </a:t>
            </a:r>
            <a:r>
              <a:rPr lang="ko-KR" altLang="en-US" sz="3000" b="1" dirty="0">
                <a:solidFill>
                  <a:srgbClr val="FFFFFF"/>
                </a:solidFill>
                <a:ea typeface="Arita Dotum Medium"/>
              </a:rPr>
              <a:t>김성민</a:t>
            </a:r>
            <a:r>
              <a:rPr lang="en-US" altLang="ko-KR" sz="3000" b="1" dirty="0">
                <a:solidFill>
                  <a:srgbClr val="FFFFFF"/>
                </a:solidFill>
                <a:ea typeface="Arita Dotum Medium"/>
              </a:rPr>
              <a:t>, </a:t>
            </a:r>
            <a:r>
              <a:rPr lang="ko-KR" altLang="en-US" sz="3000" b="1" dirty="0">
                <a:solidFill>
                  <a:srgbClr val="FFFFFF"/>
                </a:solidFill>
                <a:ea typeface="Arita Dotum Medium"/>
              </a:rPr>
              <a:t>김경태</a:t>
            </a:r>
            <a:r>
              <a:rPr lang="en-US" altLang="ko-KR" sz="3000" b="1" dirty="0">
                <a:solidFill>
                  <a:srgbClr val="FFFFFF"/>
                </a:solidFill>
                <a:ea typeface="Arita Dotum Medium"/>
              </a:rPr>
              <a:t>, </a:t>
            </a:r>
            <a:r>
              <a:rPr lang="ko-KR" altLang="en-US" sz="3000" b="1" dirty="0" err="1">
                <a:solidFill>
                  <a:srgbClr val="FFFFFF"/>
                </a:solidFill>
                <a:ea typeface="Arita Dotum Medium"/>
              </a:rPr>
              <a:t>강선경</a:t>
            </a:r>
            <a:endParaRPr lang="en-US" sz="3000" b="1" dirty="0">
              <a:solidFill>
                <a:srgbClr val="FFFFFF"/>
              </a:solidFill>
              <a:ea typeface="Arita Dotum Medium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27FAF9-3669-47C3-B81C-0DD212ADA7B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80129"/>
            <a:ext cx="7318786" cy="17267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33437" y="867565"/>
            <a:ext cx="862112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u="none" dirty="0">
                <a:solidFill>
                  <a:srgbClr val="FFFFFF"/>
                </a:solidFill>
                <a:ea typeface="210 네버랜드 Light"/>
              </a:rPr>
              <a:t>타임라인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07023"/>
              </p:ext>
            </p:extLst>
          </p:nvPr>
        </p:nvGraphicFramePr>
        <p:xfrm>
          <a:off x="1028700" y="2714213"/>
          <a:ext cx="16230600" cy="5985955"/>
        </p:xfrm>
        <a:graphic>
          <a:graphicData uri="http://schemas.openxmlformats.org/drawingml/2006/table">
            <a:tbl>
              <a:tblPr/>
              <a:tblGrid>
                <a:gridCol w="631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0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0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6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업무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599" dirty="0">
                          <a:solidFill>
                            <a:srgbClr val="FFFFFF"/>
                          </a:solidFill>
                          <a:ea typeface="Arita Dotum Semi-Bold"/>
                        </a:rPr>
                        <a:t>첫 주</a:t>
                      </a:r>
                      <a:endParaRPr lang="en-US" sz="1100" dirty="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FFFFFF"/>
                          </a:solidFill>
                          <a:ea typeface="Arita Dotum Semi-Bold"/>
                        </a:rPr>
                        <a:t>둘째</a:t>
                      </a:r>
                      <a:r>
                        <a:rPr lang="en-US" sz="1599" dirty="0">
                          <a:solidFill>
                            <a:srgbClr val="FFFFFF"/>
                          </a:solidFill>
                          <a:ea typeface="Arita Dotum Semi-Bold"/>
                        </a:rPr>
                        <a:t> </a:t>
                      </a:r>
                      <a:r>
                        <a:rPr lang="ko-KR" altLang="en-US" sz="1599" dirty="0">
                          <a:solidFill>
                            <a:srgbClr val="FFFFFF"/>
                          </a:solidFill>
                          <a:ea typeface="Arita Dotum Semi-Bold"/>
                        </a:rPr>
                        <a:t>주</a:t>
                      </a:r>
                      <a:endParaRPr lang="en-US" sz="1100" dirty="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FFFFFF"/>
                          </a:solidFill>
                          <a:ea typeface="Arita Dotum Semi-Bold"/>
                        </a:rPr>
                        <a:t>셋째</a:t>
                      </a:r>
                      <a:r>
                        <a:rPr lang="en-US" sz="1599" dirty="0">
                          <a:solidFill>
                            <a:srgbClr val="FFFFFF"/>
                          </a:solidFill>
                          <a:ea typeface="Arita Dotum Semi-Bold"/>
                        </a:rPr>
                        <a:t> </a:t>
                      </a:r>
                      <a:r>
                        <a:rPr lang="ko-KR" altLang="en-US" sz="1599" dirty="0">
                          <a:solidFill>
                            <a:srgbClr val="FFFFFF"/>
                          </a:solidFill>
                          <a:ea typeface="Arita Dotum Semi-Bold"/>
                        </a:rPr>
                        <a:t>주</a:t>
                      </a:r>
                      <a:endParaRPr lang="en-US" sz="1100" dirty="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FFFFFF"/>
                          </a:solidFill>
                          <a:ea typeface="Arita Dotum Semi-Bold"/>
                        </a:rPr>
                        <a:t>넷째</a:t>
                      </a:r>
                      <a:r>
                        <a:rPr lang="en-US" sz="1599" dirty="0">
                          <a:solidFill>
                            <a:srgbClr val="FFFFFF"/>
                          </a:solidFill>
                          <a:ea typeface="Arita Dotum Semi-Bold"/>
                        </a:rPr>
                        <a:t> </a:t>
                      </a:r>
                      <a:r>
                        <a:rPr lang="ko-KR" altLang="en-US" sz="1599" dirty="0">
                          <a:solidFill>
                            <a:srgbClr val="FFFFFF"/>
                          </a:solidFill>
                          <a:ea typeface="Arita Dotum Semi-Bold"/>
                        </a:rPr>
                        <a:t>주</a:t>
                      </a:r>
                      <a:endParaRPr lang="en-US" sz="1100" dirty="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FFFFFF"/>
                          </a:solidFill>
                          <a:ea typeface="Arita Dotum Semi-Bold"/>
                        </a:rPr>
                        <a:t>다섯째</a:t>
                      </a:r>
                      <a:r>
                        <a:rPr lang="en-US" sz="1599" dirty="0">
                          <a:solidFill>
                            <a:srgbClr val="FFFFFF"/>
                          </a:solidFill>
                          <a:ea typeface="Arita Dotum Semi-Bold"/>
                        </a:rPr>
                        <a:t> </a:t>
                      </a:r>
                      <a:r>
                        <a:rPr lang="ko-KR" altLang="en-US" sz="1599" dirty="0">
                          <a:solidFill>
                            <a:srgbClr val="FFFFFF"/>
                          </a:solidFill>
                          <a:ea typeface="Arita Dotum Semi-Bold"/>
                        </a:rPr>
                        <a:t>주</a:t>
                      </a:r>
                      <a:endParaRPr lang="en-US" sz="1100" dirty="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기획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599" dirty="0">
                          <a:solidFill>
                            <a:srgbClr val="FFFFFF"/>
                          </a:solidFill>
                          <a:ea typeface="Arita Dotum Medium"/>
                        </a:rPr>
                        <a:t>역할 분담</a:t>
                      </a:r>
                      <a:endParaRPr lang="en-US" sz="1100" dirty="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 err="1">
                          <a:solidFill>
                            <a:srgbClr val="FFFFFF"/>
                          </a:solidFill>
                          <a:ea typeface="Arita Dotum Medium"/>
                        </a:rPr>
                        <a:t>Erd</a:t>
                      </a:r>
                      <a:r>
                        <a:rPr lang="en-US" sz="1599" dirty="0">
                          <a:solidFill>
                            <a:srgbClr val="FFFFFF"/>
                          </a:solidFill>
                          <a:ea typeface="Arita Dotum Medium"/>
                        </a:rPr>
                        <a:t>,</a:t>
                      </a:r>
                      <a:r>
                        <a:rPr lang="ko-KR" altLang="en-US" sz="1599" dirty="0">
                          <a:solidFill>
                            <a:srgbClr val="FFFFFF"/>
                          </a:solidFill>
                          <a:ea typeface="Arita Dotum Medium"/>
                        </a:rPr>
                        <a:t> </a:t>
                      </a:r>
                      <a:r>
                        <a:rPr lang="en-US" altLang="ko-KR" sz="1599" dirty="0" err="1">
                          <a:solidFill>
                            <a:srgbClr val="FFFFFF"/>
                          </a:solidFill>
                          <a:ea typeface="Arita Dotum Medium"/>
                        </a:rPr>
                        <a:t>figma</a:t>
                      </a:r>
                      <a:r>
                        <a:rPr lang="en-US" altLang="ko-KR" sz="1599" dirty="0">
                          <a:solidFill>
                            <a:srgbClr val="FFFFFF"/>
                          </a:solidFill>
                          <a:ea typeface="Arita Dotum Medium"/>
                        </a:rPr>
                        <a:t> </a:t>
                      </a:r>
                      <a:r>
                        <a:rPr lang="ko-KR" altLang="en-US" sz="1599" dirty="0">
                          <a:solidFill>
                            <a:srgbClr val="FFFFFF"/>
                          </a:solidFill>
                          <a:ea typeface="Arita Dotum Medium"/>
                        </a:rPr>
                        <a:t>작업</a:t>
                      </a:r>
                      <a:endParaRPr lang="en-US" sz="1100" dirty="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control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작업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Arita Dotum Medium"/>
                        </a:rPr>
                        <a:t>Control </a:t>
                      </a:r>
                      <a:r>
                        <a:rPr lang="ko-KR" altLang="en-US" sz="1599" dirty="0">
                          <a:solidFill>
                            <a:srgbClr val="FFFFFF"/>
                          </a:solidFill>
                          <a:latin typeface="Arita Dotum Medium"/>
                        </a:rPr>
                        <a:t>작업</a:t>
                      </a:r>
                      <a:endParaRPr lang="en-US" sz="1100" dirty="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ea typeface="Arita Dotum Medium"/>
                        </a:rPr>
                        <a:t>View </a:t>
                      </a:r>
                      <a:r>
                        <a:rPr lang="ko-KR" altLang="en-US" sz="1599" dirty="0">
                          <a:solidFill>
                            <a:srgbClr val="FFFFFF"/>
                          </a:solidFill>
                          <a:ea typeface="Arita Dotum Medium"/>
                        </a:rPr>
                        <a:t>작업</a:t>
                      </a:r>
                      <a:endParaRPr lang="en-US" sz="1100" dirty="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599" dirty="0">
                          <a:solidFill>
                            <a:srgbClr val="FFFFFF"/>
                          </a:solidFill>
                          <a:ea typeface="Arita Dotum Medium"/>
                        </a:rPr>
                        <a:t>합치기 및 오류 수정</a:t>
                      </a:r>
                      <a:endParaRPr lang="en-US" sz="1100" dirty="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정리 및 발표준비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 dirty="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7370443" y="3450177"/>
            <a:ext cx="919246" cy="651434"/>
            <a:chOff x="0" y="0"/>
            <a:chExt cx="80645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027789" y="4079154"/>
            <a:ext cx="2232423" cy="664832"/>
            <a:chOff x="0" y="0"/>
            <a:chExt cx="1919026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919026" cy="69850"/>
            </a:xfrm>
            <a:custGeom>
              <a:avLst/>
              <a:gdLst/>
              <a:ahLst/>
              <a:cxnLst/>
              <a:rect l="l" t="t" r="r" b="b"/>
              <a:pathLst>
                <a:path w="1919026" h="69850">
                  <a:moveTo>
                    <a:pt x="16281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19026" y="69850"/>
                  </a:lnTo>
                  <a:lnTo>
                    <a:pt x="191902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41161" y="4721529"/>
            <a:ext cx="955984" cy="677469"/>
            <a:chOff x="0" y="0"/>
            <a:chExt cx="806450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197145" y="5376541"/>
            <a:ext cx="1066001" cy="654319"/>
            <a:chOff x="0" y="0"/>
            <a:chExt cx="93107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931074" cy="69850"/>
            </a:xfrm>
            <a:custGeom>
              <a:avLst/>
              <a:gdLst/>
              <a:ahLst/>
              <a:cxnLst/>
              <a:rect l="l" t="t" r="r" b="b"/>
              <a:pathLst>
                <a:path w="931074" h="69850">
                  <a:moveTo>
                    <a:pt x="6402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31074" y="69850"/>
                  </a:lnTo>
                  <a:lnTo>
                    <a:pt x="931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892694" y="6008404"/>
            <a:ext cx="1800645" cy="714201"/>
            <a:chOff x="0" y="0"/>
            <a:chExt cx="1440866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1440866" cy="69850"/>
            </a:xfrm>
            <a:custGeom>
              <a:avLst/>
              <a:gdLst/>
              <a:ahLst/>
              <a:cxnLst/>
              <a:rect l="l" t="t" r="r" b="b"/>
              <a:pathLst>
                <a:path w="1440866" h="69850">
                  <a:moveTo>
                    <a:pt x="11500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40866" y="69850"/>
                  </a:lnTo>
                  <a:lnTo>
                    <a:pt x="144086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216257" y="6700148"/>
            <a:ext cx="954161" cy="676177"/>
            <a:chOff x="0" y="0"/>
            <a:chExt cx="806450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170419" y="7353869"/>
            <a:ext cx="1482884" cy="681502"/>
            <a:chOff x="0" y="0"/>
            <a:chExt cx="1243529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1243529" cy="69850"/>
            </a:xfrm>
            <a:custGeom>
              <a:avLst/>
              <a:gdLst/>
              <a:ahLst/>
              <a:cxnLst/>
              <a:rect l="l" t="t" r="r" b="b"/>
              <a:pathLst>
                <a:path w="1243529" h="69850">
                  <a:moveTo>
                    <a:pt x="9526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43529" y="69850"/>
                  </a:lnTo>
                  <a:lnTo>
                    <a:pt x="124352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757740" y="8012915"/>
            <a:ext cx="2501560" cy="687256"/>
            <a:chOff x="0" y="0"/>
            <a:chExt cx="2080217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255270"/>
              <a:ext cx="2080217" cy="69850"/>
            </a:xfrm>
            <a:custGeom>
              <a:avLst/>
              <a:gdLst/>
              <a:ahLst/>
              <a:cxnLst/>
              <a:rect l="l" t="t" r="r" b="b"/>
              <a:pathLst>
                <a:path w="2080217" h="69850">
                  <a:moveTo>
                    <a:pt x="178938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80217" y="69850"/>
                  </a:lnTo>
                  <a:lnTo>
                    <a:pt x="208021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667000" y="0"/>
            <a:ext cx="10546360" cy="135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6600" u="none" dirty="0">
                <a:solidFill>
                  <a:srgbClr val="FFFFFF"/>
                </a:solidFill>
                <a:ea typeface="210 네버랜드 Light"/>
              </a:rPr>
              <a:t>개발 환경</a:t>
            </a:r>
            <a:endParaRPr lang="en-US" sz="6600" u="none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AF9C861-F3E5-498B-BF39-A8C4B743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62100"/>
            <a:ext cx="16459200" cy="83680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9B1BA865-5554-41EF-88C8-36C043CB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62100"/>
            <a:ext cx="14782800" cy="8249801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:a16="http://schemas.microsoft.com/office/drawing/2014/main" id="{ECE65645-8EB2-4F54-B78E-4919F064C056}"/>
              </a:ext>
            </a:extLst>
          </p:cNvPr>
          <p:cNvSpPr txBox="1"/>
          <p:nvPr/>
        </p:nvSpPr>
        <p:spPr>
          <a:xfrm>
            <a:off x="-990600" y="120427"/>
            <a:ext cx="8621125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ERD</a:t>
            </a:r>
            <a:r>
              <a:rPr lang="ko-KR" altLang="en-US" sz="8799" dirty="0">
                <a:solidFill>
                  <a:srgbClr val="FFFFFF"/>
                </a:solidFill>
                <a:ea typeface="210 네버랜드 Light"/>
              </a:rPr>
              <a:t>테이블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-1219200" y="266700"/>
            <a:ext cx="10546360" cy="140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altLang="ko-KR" sz="7200" dirty="0">
                <a:solidFill>
                  <a:srgbClr val="FFFFFF"/>
                </a:solidFill>
                <a:ea typeface="210 네버랜드 Light"/>
              </a:rPr>
              <a:t>GITHUB-</a:t>
            </a:r>
            <a:r>
              <a:rPr lang="ko-KR" altLang="en-US" sz="7200" u="none" dirty="0" err="1">
                <a:solidFill>
                  <a:srgbClr val="FFFFFF"/>
                </a:solidFill>
                <a:ea typeface="210 네버랜드 Light"/>
              </a:rPr>
              <a:t>소스트리</a:t>
            </a:r>
            <a:endParaRPr lang="en-US" sz="7200" u="none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44FFCB9-EA92-474B-B192-6F38E7BE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72" y="1707410"/>
            <a:ext cx="16156655" cy="81926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7"/>
          <p:cNvSpPr txBox="1"/>
          <p:nvPr/>
        </p:nvSpPr>
        <p:spPr>
          <a:xfrm>
            <a:off x="234766" y="327439"/>
            <a:ext cx="7738846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9"/>
              </a:lnSpc>
            </a:pPr>
            <a:r>
              <a:rPr lang="ko-KR" altLang="en-US" sz="6399" dirty="0">
                <a:solidFill>
                  <a:srgbClr val="FFFFFF"/>
                </a:solidFill>
                <a:ea typeface="210 네버랜드 Light"/>
              </a:rPr>
              <a:t>주요기능 및 화면구현</a:t>
            </a:r>
            <a:endParaRPr lang="en-US" altLang="ko-KR" sz="6399" dirty="0">
              <a:solidFill>
                <a:srgbClr val="FFFFFF"/>
              </a:solidFill>
              <a:ea typeface="210 네버랜드 Light"/>
            </a:endParaRPr>
          </a:p>
          <a:p>
            <a:pPr>
              <a:lnSpc>
                <a:spcPts val="8319"/>
              </a:lnSpc>
            </a:pPr>
            <a:r>
              <a:rPr lang="en-US" sz="6399" u="none" dirty="0">
                <a:solidFill>
                  <a:srgbClr val="FFFFFF"/>
                </a:solidFill>
                <a:ea typeface="210 네버랜드 Light"/>
              </a:rPr>
              <a:t>- </a:t>
            </a:r>
            <a:r>
              <a:rPr lang="ko-KR" altLang="en-US" sz="6399" u="none" dirty="0" err="1">
                <a:solidFill>
                  <a:srgbClr val="FFFFFF"/>
                </a:solidFill>
                <a:ea typeface="210 네버랜드 Light"/>
              </a:rPr>
              <a:t>퀵견적</a:t>
            </a:r>
            <a:endParaRPr lang="en-US" sz="6399" u="none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6237FA4-5178-473D-9AAF-0152D4F43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488" y="1398723"/>
            <a:ext cx="14337512" cy="8915867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62" name="ibara프로젝트 모달영상">
            <a:hlinkClick r:id="" action="ppaction://media"/>
            <a:extLst>
              <a:ext uri="{FF2B5EF4-FFF2-40B4-BE49-F238E27FC236}">
                <a16:creationId xmlns:a16="http://schemas.microsoft.com/office/drawing/2014/main" id="{9F12E8B3-5DC7-4289-AB2B-D40D28AD3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0204" y="2400300"/>
            <a:ext cx="11798079" cy="56769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D8C0536-7664-49BB-880D-486DC4EE6ED2}"/>
              </a:ext>
            </a:extLst>
          </p:cNvPr>
          <p:cNvSpPr txBox="1"/>
          <p:nvPr/>
        </p:nvSpPr>
        <p:spPr>
          <a:xfrm>
            <a:off x="234766" y="2628900"/>
            <a:ext cx="4642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구현영상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C66298-0438-4940-9405-798D2AB53D22}"/>
              </a:ext>
            </a:extLst>
          </p:cNvPr>
          <p:cNvSpPr txBox="1"/>
          <p:nvPr/>
        </p:nvSpPr>
        <p:spPr>
          <a:xfrm>
            <a:off x="234766" y="4838700"/>
            <a:ext cx="48706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 err="1">
                <a:solidFill>
                  <a:schemeClr val="bg1"/>
                </a:solidFill>
              </a:rPr>
              <a:t>메인모달창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</a:rPr>
              <a:t>서비스선택</a:t>
            </a:r>
            <a:r>
              <a:rPr lang="en-US" altLang="ko-KR" sz="32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평수 입력 </a:t>
            </a:r>
            <a:r>
              <a:rPr lang="ko-KR" altLang="en-US" sz="3200" b="1" dirty="0" err="1">
                <a:solidFill>
                  <a:schemeClr val="bg1"/>
                </a:solidFill>
              </a:rPr>
              <a:t>모달창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서비스 옵션체크 </a:t>
            </a:r>
            <a:r>
              <a:rPr lang="ko-KR" altLang="en-US" sz="3200" b="1" dirty="0" err="1">
                <a:solidFill>
                  <a:schemeClr val="bg1"/>
                </a:solidFill>
              </a:rPr>
              <a:t>모달창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추가질문 </a:t>
            </a:r>
            <a:r>
              <a:rPr lang="ko-KR" altLang="en-US" sz="3200" b="1" dirty="0" err="1">
                <a:solidFill>
                  <a:schemeClr val="bg1"/>
                </a:solidFill>
              </a:rPr>
              <a:t>모달창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고객정보입력 </a:t>
            </a:r>
            <a:r>
              <a:rPr lang="ko-KR" altLang="en-US" sz="3200" b="1" dirty="0" err="1">
                <a:solidFill>
                  <a:schemeClr val="bg1"/>
                </a:solidFill>
              </a:rPr>
              <a:t>모달창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 err="1">
                <a:solidFill>
                  <a:schemeClr val="bg1"/>
                </a:solidFill>
              </a:rPr>
              <a:t>견적완료모달창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-</a:t>
            </a:r>
            <a:r>
              <a:rPr lang="ko-KR" altLang="en-US" sz="3200" b="1" dirty="0">
                <a:solidFill>
                  <a:schemeClr val="bg1"/>
                </a:solidFill>
              </a:rPr>
              <a:t>내 견적 조회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106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6">
            <a:extLst>
              <a:ext uri="{FF2B5EF4-FFF2-40B4-BE49-F238E27FC236}">
                <a16:creationId xmlns:a16="http://schemas.microsoft.com/office/drawing/2014/main" id="{ECE65645-8EB2-4F54-B78E-4919F064C056}"/>
              </a:ext>
            </a:extLst>
          </p:cNvPr>
          <p:cNvSpPr txBox="1"/>
          <p:nvPr/>
        </p:nvSpPr>
        <p:spPr>
          <a:xfrm>
            <a:off x="8106" y="0"/>
            <a:ext cx="9516894" cy="1327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6000">
                <a:solidFill>
                  <a:srgbClr val="FFFFFF"/>
                </a:solidFill>
                <a:ea typeface="210 네버랜드 Light"/>
              </a:rPr>
              <a:t>퀵견적</a:t>
            </a:r>
            <a:r>
              <a:rPr lang="ko-KR" altLang="en-US" sz="6000" u="none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ko-KR" altLang="en-US" sz="6000" dirty="0">
                <a:solidFill>
                  <a:srgbClr val="FFFFFF"/>
                </a:solidFill>
                <a:ea typeface="210 네버랜드 Light"/>
              </a:rPr>
              <a:t>패키지</a:t>
            </a:r>
            <a:r>
              <a:rPr lang="en-US" altLang="ko-KR" sz="6000" dirty="0">
                <a:solidFill>
                  <a:srgbClr val="FFFFFF"/>
                </a:solidFill>
                <a:ea typeface="210 네버랜드 Light"/>
              </a:rPr>
              <a:t>&amp;</a:t>
            </a:r>
            <a:r>
              <a:rPr lang="ko-KR" altLang="en-US" sz="6000" u="none" dirty="0">
                <a:solidFill>
                  <a:srgbClr val="FFFFFF"/>
                </a:solidFill>
                <a:ea typeface="210 네버랜드 Light"/>
              </a:rPr>
              <a:t>클래스 구성</a:t>
            </a:r>
            <a:endParaRPr lang="en-US" sz="6000" u="none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976925-BA0D-497A-8070-DC02E4E0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644" y="2019300"/>
            <a:ext cx="13685156" cy="73011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481251-995A-4071-9E9D-DE8F1BDD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7" y="2393274"/>
            <a:ext cx="3276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94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6">
            <a:extLst>
              <a:ext uri="{FF2B5EF4-FFF2-40B4-BE49-F238E27FC236}">
                <a16:creationId xmlns:a16="http://schemas.microsoft.com/office/drawing/2014/main" id="{ECE65645-8EB2-4F54-B78E-4919F064C056}"/>
              </a:ext>
            </a:extLst>
          </p:cNvPr>
          <p:cNvSpPr txBox="1"/>
          <p:nvPr/>
        </p:nvSpPr>
        <p:spPr>
          <a:xfrm>
            <a:off x="34047" y="0"/>
            <a:ext cx="8621125" cy="16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/>
            <a:r>
              <a:rPr lang="ko-KR" altLang="en-US" sz="6000" dirty="0" err="1">
                <a:solidFill>
                  <a:srgbClr val="FFFFFF"/>
                </a:solidFill>
                <a:ea typeface="210 네버랜드 Light"/>
              </a:rPr>
              <a:t>퀵견적</a:t>
            </a:r>
            <a:r>
              <a:rPr lang="ko-KR" altLang="en-US" sz="6000" dirty="0">
                <a:solidFill>
                  <a:srgbClr val="FFFFFF"/>
                </a:solidFill>
                <a:ea typeface="210 네버랜드 Light"/>
              </a:rPr>
              <a:t> 주요기능</a:t>
            </a:r>
            <a:r>
              <a:rPr lang="en-US" altLang="ko-KR" sz="6000" dirty="0">
                <a:solidFill>
                  <a:srgbClr val="FFFFFF"/>
                </a:solidFill>
                <a:ea typeface="210 네버랜드 Light"/>
              </a:rPr>
              <a:t>1</a:t>
            </a:r>
          </a:p>
          <a:p>
            <a:pPr marL="0" lvl="0" indent="0"/>
            <a:r>
              <a:rPr lang="en-US" altLang="ko-KR" sz="4400" u="none" dirty="0">
                <a:solidFill>
                  <a:srgbClr val="FFFFFF"/>
                </a:solidFill>
                <a:ea typeface="210 네버랜드 Light"/>
              </a:rPr>
              <a:t>-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ko-KR" altLang="en-US" sz="4400" dirty="0" err="1">
                <a:solidFill>
                  <a:srgbClr val="FFFFFF"/>
                </a:solidFill>
                <a:ea typeface="210 네버랜드 Light"/>
              </a:rPr>
              <a:t>메인위에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ko-KR" altLang="en-US" sz="4400" dirty="0" err="1">
                <a:solidFill>
                  <a:srgbClr val="FFFFFF"/>
                </a:solidFill>
                <a:ea typeface="210 네버랜드 Light"/>
              </a:rPr>
              <a:t>퀵견적창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띄우기</a:t>
            </a:r>
            <a:endParaRPr lang="en-US" altLang="ko-KR" sz="4400" u="none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10867A-D1E8-46F5-BC6E-166033DD2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983610"/>
            <a:ext cx="10246208" cy="576009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5FEC442-2CA3-4911-AAEF-A297B8A6EA8F}"/>
              </a:ext>
            </a:extLst>
          </p:cNvPr>
          <p:cNvSpPr/>
          <p:nvPr/>
        </p:nvSpPr>
        <p:spPr>
          <a:xfrm>
            <a:off x="11430000" y="1486138"/>
            <a:ext cx="3810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17B27D9-8A9D-4E0F-B947-5F1C23866A0D}"/>
              </a:ext>
            </a:extLst>
          </p:cNvPr>
          <p:cNvSpPr/>
          <p:nvPr/>
        </p:nvSpPr>
        <p:spPr>
          <a:xfrm flipV="1">
            <a:off x="10668000" y="5533452"/>
            <a:ext cx="533400" cy="37154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52377E-7359-4C3A-A21F-D7A680211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2" y="2933700"/>
            <a:ext cx="7326550" cy="196225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4CE4EE-4148-489E-B859-E92CDD7CAC2D}"/>
              </a:ext>
            </a:extLst>
          </p:cNvPr>
          <p:cNvSpPr/>
          <p:nvPr/>
        </p:nvSpPr>
        <p:spPr>
          <a:xfrm>
            <a:off x="1143000" y="2173953"/>
            <a:ext cx="484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u="sng" dirty="0" err="1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jsp</a:t>
            </a:r>
            <a:endParaRPr lang="en-US" altLang="ko-KR" sz="3200" b="1" u="sng" dirty="0">
              <a:solidFill>
                <a:srgbClr val="F7F7F7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9A4146-5851-4E42-9A98-ED6A48B37B05}"/>
              </a:ext>
            </a:extLst>
          </p:cNvPr>
          <p:cNvSpPr/>
          <p:nvPr/>
        </p:nvSpPr>
        <p:spPr>
          <a:xfrm>
            <a:off x="990600" y="5300565"/>
            <a:ext cx="484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u="sng" dirty="0" err="1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css</a:t>
            </a:r>
            <a:endParaRPr lang="en-US" altLang="ko-KR" sz="3200" b="1" u="sng" dirty="0">
              <a:solidFill>
                <a:srgbClr val="F7F7F7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98A827C-93B3-4DEC-9EF2-3BB379C11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92" y="6008451"/>
            <a:ext cx="7326550" cy="33929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8E06E4-0F74-4EE8-9564-495F84AA0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8280336"/>
            <a:ext cx="7662869" cy="102305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BB7FB6-8B8F-4949-94C5-1E914BFED597}"/>
              </a:ext>
            </a:extLst>
          </p:cNvPr>
          <p:cNvSpPr/>
          <p:nvPr/>
        </p:nvSpPr>
        <p:spPr>
          <a:xfrm>
            <a:off x="10548836" y="7350969"/>
            <a:ext cx="484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u="sng" dirty="0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script</a:t>
            </a:r>
            <a:endParaRPr lang="en-US" altLang="ko-KR" sz="3200" b="1" u="sng" dirty="0">
              <a:solidFill>
                <a:srgbClr val="F7F7F7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314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6">
            <a:extLst>
              <a:ext uri="{FF2B5EF4-FFF2-40B4-BE49-F238E27FC236}">
                <a16:creationId xmlns:a16="http://schemas.microsoft.com/office/drawing/2014/main" id="{ECE65645-8EB2-4F54-B78E-4919F064C056}"/>
              </a:ext>
            </a:extLst>
          </p:cNvPr>
          <p:cNvSpPr txBox="1"/>
          <p:nvPr/>
        </p:nvSpPr>
        <p:spPr>
          <a:xfrm>
            <a:off x="34047" y="0"/>
            <a:ext cx="8621125" cy="16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/>
            <a:r>
              <a:rPr lang="ko-KR" altLang="en-US" sz="6000" dirty="0" err="1">
                <a:solidFill>
                  <a:srgbClr val="FFFFFF"/>
                </a:solidFill>
                <a:ea typeface="210 네버랜드 Light"/>
              </a:rPr>
              <a:t>퀵견적</a:t>
            </a:r>
            <a:r>
              <a:rPr lang="ko-KR" altLang="en-US" sz="6000" dirty="0">
                <a:solidFill>
                  <a:srgbClr val="FFFFFF"/>
                </a:solidFill>
                <a:ea typeface="210 네버랜드 Light"/>
              </a:rPr>
              <a:t> 주요기능</a:t>
            </a:r>
            <a:r>
              <a:rPr lang="en-US" altLang="ko-KR" sz="6000" dirty="0">
                <a:solidFill>
                  <a:srgbClr val="FFFFFF"/>
                </a:solidFill>
                <a:ea typeface="210 네버랜드 Light"/>
              </a:rPr>
              <a:t>2</a:t>
            </a:r>
          </a:p>
          <a:p>
            <a:pPr marL="0" lvl="0" indent="0"/>
            <a:r>
              <a:rPr lang="en-US" altLang="ko-KR" sz="4400" u="none" dirty="0">
                <a:solidFill>
                  <a:srgbClr val="FFFFFF"/>
                </a:solidFill>
                <a:ea typeface="210 네버랜드 Light"/>
              </a:rPr>
              <a:t>-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서비스 타입 별 데이터 불러오기</a:t>
            </a:r>
            <a:endParaRPr lang="en-US" altLang="ko-KR" sz="4400" u="none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3C0290-DEC4-47E6-9E71-AE6416FC6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2" y="3356043"/>
            <a:ext cx="8915400" cy="55391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DC7AEB-2FF2-481F-B15D-BA679FFFDAED}"/>
              </a:ext>
            </a:extLst>
          </p:cNvPr>
          <p:cNvSpPr/>
          <p:nvPr/>
        </p:nvSpPr>
        <p:spPr>
          <a:xfrm>
            <a:off x="2362200" y="2648157"/>
            <a:ext cx="484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u="sng" dirty="0" err="1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jsp</a:t>
            </a:r>
            <a:endParaRPr lang="en-US" altLang="ko-KR" sz="3200" b="1" u="sng" dirty="0">
              <a:solidFill>
                <a:srgbClr val="F7F7F7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259D309-C472-42F4-BCFE-7D008114ADE1}"/>
              </a:ext>
            </a:extLst>
          </p:cNvPr>
          <p:cNvSpPr/>
          <p:nvPr/>
        </p:nvSpPr>
        <p:spPr>
          <a:xfrm>
            <a:off x="2133600" y="4366991"/>
            <a:ext cx="1752600" cy="383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08523B8-3E06-412B-B3E9-28C7B0B81BDC}"/>
              </a:ext>
            </a:extLst>
          </p:cNvPr>
          <p:cNvSpPr/>
          <p:nvPr/>
        </p:nvSpPr>
        <p:spPr>
          <a:xfrm>
            <a:off x="2352472" y="5478552"/>
            <a:ext cx="1752600" cy="383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88C011E-4FD0-4625-B0AB-E257D65F683A}"/>
              </a:ext>
            </a:extLst>
          </p:cNvPr>
          <p:cNvSpPr/>
          <p:nvPr/>
        </p:nvSpPr>
        <p:spPr>
          <a:xfrm>
            <a:off x="2592009" y="6547889"/>
            <a:ext cx="1752600" cy="383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9CB87C3-54A4-4FD1-917B-CA2393A1DD38}"/>
              </a:ext>
            </a:extLst>
          </p:cNvPr>
          <p:cNvSpPr/>
          <p:nvPr/>
        </p:nvSpPr>
        <p:spPr>
          <a:xfrm>
            <a:off x="2592009" y="7694965"/>
            <a:ext cx="1752600" cy="383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D65109-6D24-43C0-A5F2-541A9367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1409700"/>
            <a:ext cx="7518533" cy="49618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049C12-DEDA-4BF7-ACB0-89926AFF2A9E}"/>
              </a:ext>
            </a:extLst>
          </p:cNvPr>
          <p:cNvSpPr/>
          <p:nvPr/>
        </p:nvSpPr>
        <p:spPr>
          <a:xfrm>
            <a:off x="11505637" y="701814"/>
            <a:ext cx="484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u="sng" dirty="0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script</a:t>
            </a:r>
            <a:endParaRPr lang="en-US" altLang="ko-KR" sz="3200" b="1" u="sng" dirty="0">
              <a:solidFill>
                <a:srgbClr val="F7F7F7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14219B-6923-46AF-9684-52401672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7429500"/>
            <a:ext cx="7230484" cy="14656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A3A910-0135-4786-B6E5-A0C6BC703BEB}"/>
              </a:ext>
            </a:extLst>
          </p:cNvPr>
          <p:cNvSpPr/>
          <p:nvPr/>
        </p:nvSpPr>
        <p:spPr>
          <a:xfrm>
            <a:off x="11394798" y="6721614"/>
            <a:ext cx="484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u="sng" dirty="0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controller</a:t>
            </a:r>
            <a:endParaRPr lang="en-US" altLang="ko-KR" sz="3200" b="1" u="sng" dirty="0">
              <a:solidFill>
                <a:srgbClr val="F7F7F7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110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6">
            <a:extLst>
              <a:ext uri="{FF2B5EF4-FFF2-40B4-BE49-F238E27FC236}">
                <a16:creationId xmlns:a16="http://schemas.microsoft.com/office/drawing/2014/main" id="{ECE65645-8EB2-4F54-B78E-4919F064C056}"/>
              </a:ext>
            </a:extLst>
          </p:cNvPr>
          <p:cNvSpPr txBox="1"/>
          <p:nvPr/>
        </p:nvSpPr>
        <p:spPr>
          <a:xfrm>
            <a:off x="34047" y="0"/>
            <a:ext cx="8621125" cy="16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/>
            <a:r>
              <a:rPr lang="ko-KR" altLang="en-US" sz="6000" dirty="0" err="1">
                <a:solidFill>
                  <a:srgbClr val="FFFFFF"/>
                </a:solidFill>
                <a:ea typeface="210 네버랜드 Light"/>
              </a:rPr>
              <a:t>퀵견적</a:t>
            </a:r>
            <a:r>
              <a:rPr lang="ko-KR" altLang="en-US" sz="6000" dirty="0">
                <a:solidFill>
                  <a:srgbClr val="FFFFFF"/>
                </a:solidFill>
                <a:ea typeface="210 네버랜드 Light"/>
              </a:rPr>
              <a:t> 주요기능</a:t>
            </a:r>
            <a:r>
              <a:rPr lang="en-US" altLang="ko-KR" sz="6000" dirty="0">
                <a:solidFill>
                  <a:srgbClr val="FFFFFF"/>
                </a:solidFill>
                <a:ea typeface="210 네버랜드 Light"/>
              </a:rPr>
              <a:t>3</a:t>
            </a:r>
          </a:p>
          <a:p>
            <a:pPr marL="0" lvl="0" indent="0"/>
            <a:r>
              <a:rPr lang="en-US" altLang="ko-KR" sz="4400" u="none" dirty="0">
                <a:solidFill>
                  <a:srgbClr val="FFFFFF"/>
                </a:solidFill>
                <a:ea typeface="210 네버랜드 Light"/>
              </a:rPr>
              <a:t>-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상품옵션체크 및 입력</a:t>
            </a:r>
            <a:endParaRPr lang="en-US" altLang="ko-KR" sz="4400" u="none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FFAFF2-1247-4336-AB23-5F9C3E82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782" y="190500"/>
            <a:ext cx="9288171" cy="5801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35EDD04-5410-4D8A-BC32-CCA631F9E566}"/>
              </a:ext>
            </a:extLst>
          </p:cNvPr>
          <p:cNvSpPr/>
          <p:nvPr/>
        </p:nvSpPr>
        <p:spPr>
          <a:xfrm>
            <a:off x="15392400" y="764747"/>
            <a:ext cx="2658771" cy="1905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72A8442-2630-46E7-9C68-209A99048776}"/>
              </a:ext>
            </a:extLst>
          </p:cNvPr>
          <p:cNvSpPr/>
          <p:nvPr/>
        </p:nvSpPr>
        <p:spPr>
          <a:xfrm>
            <a:off x="15392399" y="4191000"/>
            <a:ext cx="2658771" cy="1905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378E2A-D815-458A-9E07-6D29AD2CD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782" y="7619654"/>
            <a:ext cx="4867954" cy="2476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E70CF1-FD30-47A6-8FED-1CAE58408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99" y="7118488"/>
            <a:ext cx="8192739" cy="31341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4335AB-841E-48D1-B9F5-4D545489A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99" y="3091267"/>
            <a:ext cx="7848600" cy="39183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832EB4-C51C-49B1-8CF4-766CCA5EA3D1}"/>
              </a:ext>
            </a:extLst>
          </p:cNvPr>
          <p:cNvSpPr/>
          <p:nvPr/>
        </p:nvSpPr>
        <p:spPr>
          <a:xfrm>
            <a:off x="1377688" y="2274486"/>
            <a:ext cx="484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u="sng" dirty="0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script</a:t>
            </a:r>
            <a:endParaRPr lang="en-US" altLang="ko-KR" sz="3200" b="1" u="sng" dirty="0">
              <a:solidFill>
                <a:srgbClr val="F7F7F7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87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6">
            <a:extLst>
              <a:ext uri="{FF2B5EF4-FFF2-40B4-BE49-F238E27FC236}">
                <a16:creationId xmlns:a16="http://schemas.microsoft.com/office/drawing/2014/main" id="{ECE65645-8EB2-4F54-B78E-4919F064C056}"/>
              </a:ext>
            </a:extLst>
          </p:cNvPr>
          <p:cNvSpPr txBox="1"/>
          <p:nvPr/>
        </p:nvSpPr>
        <p:spPr>
          <a:xfrm>
            <a:off x="34047" y="0"/>
            <a:ext cx="8621125" cy="160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/>
            <a:r>
              <a:rPr lang="ko-KR" altLang="en-US" sz="6000" dirty="0" err="1">
                <a:solidFill>
                  <a:srgbClr val="FFFFFF"/>
                </a:solidFill>
                <a:ea typeface="210 네버랜드 Light"/>
              </a:rPr>
              <a:t>퀵견적</a:t>
            </a:r>
            <a:r>
              <a:rPr lang="ko-KR" altLang="en-US" sz="6000" dirty="0">
                <a:solidFill>
                  <a:srgbClr val="FFFFFF"/>
                </a:solidFill>
                <a:ea typeface="210 네버랜드 Light"/>
              </a:rPr>
              <a:t> 주요기능</a:t>
            </a:r>
            <a:r>
              <a:rPr lang="en-US" altLang="ko-KR" sz="6000" dirty="0">
                <a:solidFill>
                  <a:srgbClr val="FFFFFF"/>
                </a:solidFill>
                <a:ea typeface="210 네버랜드 Light"/>
              </a:rPr>
              <a:t>4</a:t>
            </a:r>
          </a:p>
          <a:p>
            <a:pPr marL="0" lvl="0" indent="0"/>
            <a:r>
              <a:rPr lang="en-US" altLang="ko-KR" sz="4400" u="none" dirty="0">
                <a:solidFill>
                  <a:srgbClr val="FFFFFF"/>
                </a:solidFill>
                <a:ea typeface="210 네버랜드 Light"/>
              </a:rPr>
              <a:t>-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고객정보입력 형식</a:t>
            </a:r>
            <a:endParaRPr lang="en-US" altLang="ko-KR" sz="4400" u="none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7D977E-F40E-48D0-95AD-B4A0DBDD5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214" y="1803020"/>
            <a:ext cx="9240540" cy="4544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7CFCB1-2F02-4FB2-A8C5-5F799C559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800" y="2141354"/>
            <a:ext cx="4172532" cy="1343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5E6ECE-D3F4-4525-BD58-1720CC85D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4800" y="3827337"/>
            <a:ext cx="4286848" cy="1362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502D9E-818B-4A4F-8C9C-B176C2CAF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583" y="5411633"/>
            <a:ext cx="4239217" cy="1371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454EFC-84FE-4E8E-B8FB-5E11278AF0B3}"/>
              </a:ext>
            </a:extLst>
          </p:cNvPr>
          <p:cNvCxnSpPr/>
          <p:nvPr/>
        </p:nvCxnSpPr>
        <p:spPr>
          <a:xfrm flipH="1">
            <a:off x="13415200" y="3141537"/>
            <a:ext cx="6096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D243F35-F3A6-46FE-B675-491F73F93556}"/>
              </a:ext>
            </a:extLst>
          </p:cNvPr>
          <p:cNvCxnSpPr/>
          <p:nvPr/>
        </p:nvCxnSpPr>
        <p:spPr>
          <a:xfrm flipH="1">
            <a:off x="13499283" y="4360737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D44575B-DAA3-471F-86D9-EE49931248AE}"/>
              </a:ext>
            </a:extLst>
          </p:cNvPr>
          <p:cNvCxnSpPr>
            <a:cxnSpLocks/>
          </p:cNvCxnSpPr>
          <p:nvPr/>
        </p:nvCxnSpPr>
        <p:spPr>
          <a:xfrm flipV="1">
            <a:off x="11906898" y="4894137"/>
            <a:ext cx="261172" cy="54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57C7AC6B-AB09-4C35-ADE0-1974E1ADD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44" y="2812960"/>
            <a:ext cx="6673852" cy="623984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F73D0B-7D29-4168-8F19-F75BECFE2BEC}"/>
              </a:ext>
            </a:extLst>
          </p:cNvPr>
          <p:cNvSpPr/>
          <p:nvPr/>
        </p:nvSpPr>
        <p:spPr>
          <a:xfrm>
            <a:off x="827929" y="2005773"/>
            <a:ext cx="484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u="sng" dirty="0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script</a:t>
            </a:r>
            <a:endParaRPr lang="en-US" altLang="ko-KR" sz="3200" b="1" u="sng" dirty="0">
              <a:solidFill>
                <a:srgbClr val="F7F7F7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46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524309"/>
            <a:ext cx="17284256" cy="9238381"/>
            <a:chOff x="0" y="0"/>
            <a:chExt cx="4552232" cy="2433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2433154"/>
            </a:xfrm>
            <a:custGeom>
              <a:avLst/>
              <a:gdLst/>
              <a:ahLst/>
              <a:cxnLst/>
              <a:rect l="l" t="t" r="r" b="b"/>
              <a:pathLst>
                <a:path w="4552232" h="2433154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2398216"/>
                  </a:lnTo>
                  <a:cubicBezTo>
                    <a:pt x="4552232" y="2417512"/>
                    <a:pt x="4536590" y="2433154"/>
                    <a:pt x="4517295" y="2433154"/>
                  </a:cubicBezTo>
                  <a:lnTo>
                    <a:pt x="34938" y="2433154"/>
                  </a:lnTo>
                  <a:cubicBezTo>
                    <a:pt x="25672" y="2433154"/>
                    <a:pt x="16785" y="2429473"/>
                    <a:pt x="10233" y="2422921"/>
                  </a:cubicBezTo>
                  <a:cubicBezTo>
                    <a:pt x="3681" y="2416369"/>
                    <a:pt x="0" y="2407482"/>
                    <a:pt x="0" y="2398216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2480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809649" y="4551350"/>
            <a:ext cx="4717407" cy="931688"/>
          </a:xfrm>
          <a:custGeom>
            <a:avLst/>
            <a:gdLst/>
            <a:ahLst/>
            <a:cxnLst/>
            <a:rect l="l" t="t" r="r" b="b"/>
            <a:pathLst>
              <a:path w="4717407" h="931688">
                <a:moveTo>
                  <a:pt x="0" y="0"/>
                </a:moveTo>
                <a:lnTo>
                  <a:pt x="4717407" y="0"/>
                </a:lnTo>
                <a:lnTo>
                  <a:pt x="4717407" y="931688"/>
                </a:lnTo>
                <a:lnTo>
                  <a:pt x="0" y="93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8970" y="401273"/>
            <a:ext cx="5666553" cy="3824924"/>
          </a:xfrm>
          <a:custGeom>
            <a:avLst/>
            <a:gdLst/>
            <a:ahLst/>
            <a:cxnLst/>
            <a:rect l="l" t="t" r="r" b="b"/>
            <a:pathLst>
              <a:path w="5666553" h="3824924">
                <a:moveTo>
                  <a:pt x="0" y="0"/>
                </a:moveTo>
                <a:lnTo>
                  <a:pt x="5666553" y="0"/>
                </a:lnTo>
                <a:lnTo>
                  <a:pt x="5666553" y="3824924"/>
                </a:lnTo>
                <a:lnTo>
                  <a:pt x="0" y="382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24361" y="1598090"/>
            <a:ext cx="4355769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dirty="0" err="1">
                <a:solidFill>
                  <a:srgbClr val="FFFFFF"/>
                </a:solidFill>
                <a:ea typeface="210 네버랜드 Light"/>
              </a:rPr>
              <a:t>목차</a:t>
            </a:r>
            <a:endParaRPr lang="en-US" sz="8799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0E3FBAC-219C-47B1-A9D7-E723C160A299}"/>
              </a:ext>
            </a:extLst>
          </p:cNvPr>
          <p:cNvSpPr/>
          <p:nvPr/>
        </p:nvSpPr>
        <p:spPr>
          <a:xfrm>
            <a:off x="3937300" y="5483038"/>
            <a:ext cx="1172583" cy="1194099"/>
          </a:xfrm>
          <a:prstGeom prst="ellipse">
            <a:avLst/>
          </a:prstGeom>
          <a:solidFill>
            <a:srgbClr val="B1B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1</a:t>
            </a:r>
            <a:endParaRPr lang="ko-KR" altLang="en-US" sz="40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CCCBB5E-87C5-4751-8BCA-7F1B1C7378A0}"/>
              </a:ext>
            </a:extLst>
          </p:cNvPr>
          <p:cNvSpPr/>
          <p:nvPr/>
        </p:nvSpPr>
        <p:spPr>
          <a:xfrm>
            <a:off x="5778650" y="5483038"/>
            <a:ext cx="1172583" cy="1194099"/>
          </a:xfrm>
          <a:prstGeom prst="ellipse">
            <a:avLst/>
          </a:prstGeom>
          <a:solidFill>
            <a:srgbClr val="1A1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2</a:t>
            </a:r>
            <a:endParaRPr lang="ko-KR" altLang="en-US" sz="40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571968F-4418-40B8-A166-7366743D6B4F}"/>
              </a:ext>
            </a:extLst>
          </p:cNvPr>
          <p:cNvSpPr/>
          <p:nvPr/>
        </p:nvSpPr>
        <p:spPr>
          <a:xfrm>
            <a:off x="7620000" y="5483038"/>
            <a:ext cx="1172583" cy="1194099"/>
          </a:xfrm>
          <a:prstGeom prst="ellipse">
            <a:avLst/>
          </a:prstGeom>
          <a:solidFill>
            <a:srgbClr val="B1B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3</a:t>
            </a:r>
            <a:endParaRPr lang="ko-KR" altLang="en-US" sz="40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4BC6EBA-5DE7-4A4E-9F89-05396A5F494B}"/>
              </a:ext>
            </a:extLst>
          </p:cNvPr>
          <p:cNvSpPr/>
          <p:nvPr/>
        </p:nvSpPr>
        <p:spPr>
          <a:xfrm>
            <a:off x="9461350" y="5483038"/>
            <a:ext cx="1172583" cy="1194099"/>
          </a:xfrm>
          <a:prstGeom prst="ellipse">
            <a:avLst/>
          </a:prstGeom>
          <a:solidFill>
            <a:srgbClr val="1A1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4</a:t>
            </a:r>
            <a:endParaRPr lang="ko-KR" altLang="en-US" sz="40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84D7536-7134-49A9-8DC9-B61B79CD2640}"/>
              </a:ext>
            </a:extLst>
          </p:cNvPr>
          <p:cNvSpPr/>
          <p:nvPr/>
        </p:nvSpPr>
        <p:spPr>
          <a:xfrm>
            <a:off x="11302700" y="5483038"/>
            <a:ext cx="1172583" cy="1194099"/>
          </a:xfrm>
          <a:prstGeom prst="ellipse">
            <a:avLst/>
          </a:prstGeom>
          <a:solidFill>
            <a:srgbClr val="B1B8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5</a:t>
            </a:r>
            <a:endParaRPr lang="ko-KR" altLang="en-US" sz="4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E65196-B229-4AF2-B261-18477FE91960}"/>
              </a:ext>
            </a:extLst>
          </p:cNvPr>
          <p:cNvSpPr txBox="1"/>
          <p:nvPr/>
        </p:nvSpPr>
        <p:spPr>
          <a:xfrm>
            <a:off x="3937300" y="6884222"/>
            <a:ext cx="13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개발 목적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4B60C7-F60D-4B74-9BA4-BC214DE2AD2D}"/>
              </a:ext>
            </a:extLst>
          </p:cNvPr>
          <p:cNvSpPr txBox="1"/>
          <p:nvPr/>
        </p:nvSpPr>
        <p:spPr>
          <a:xfrm>
            <a:off x="11026584" y="6880629"/>
            <a:ext cx="172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주요 기능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1143E5-ACE7-4C45-A9FD-881FE7EC1BC6}"/>
              </a:ext>
            </a:extLst>
          </p:cNvPr>
          <p:cNvSpPr txBox="1"/>
          <p:nvPr/>
        </p:nvSpPr>
        <p:spPr>
          <a:xfrm>
            <a:off x="9461350" y="6884208"/>
            <a:ext cx="1312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 Control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     +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View </a:t>
            </a:r>
            <a:r>
              <a:rPr lang="ko-KR" altLang="en-US" b="1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95CCB6-34B6-41E9-B18D-AB69F9C6F867}"/>
              </a:ext>
            </a:extLst>
          </p:cNvPr>
          <p:cNvSpPr txBox="1"/>
          <p:nvPr/>
        </p:nvSpPr>
        <p:spPr>
          <a:xfrm>
            <a:off x="7620000" y="6880629"/>
            <a:ext cx="13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주요 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19D42B-95C0-4F53-8E20-7C4E59E05B95}"/>
              </a:ext>
            </a:extLst>
          </p:cNvPr>
          <p:cNvSpPr txBox="1"/>
          <p:nvPr/>
        </p:nvSpPr>
        <p:spPr>
          <a:xfrm>
            <a:off x="5778650" y="6880629"/>
            <a:ext cx="131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역할 분담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17DD90E-1D99-49B3-B810-FA5E1C303DE5}"/>
              </a:ext>
            </a:extLst>
          </p:cNvPr>
          <p:cNvSpPr/>
          <p:nvPr/>
        </p:nvSpPr>
        <p:spPr>
          <a:xfrm>
            <a:off x="13144050" y="5483038"/>
            <a:ext cx="1172583" cy="1194099"/>
          </a:xfrm>
          <a:prstGeom prst="ellipse">
            <a:avLst/>
          </a:prstGeom>
          <a:solidFill>
            <a:srgbClr val="1A1F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6</a:t>
            </a:r>
            <a:endParaRPr lang="ko-KR" altLang="en-US" sz="4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4FEBC1-66C5-4DD3-9100-5B238F7536F6}"/>
              </a:ext>
            </a:extLst>
          </p:cNvPr>
          <p:cNvSpPr txBox="1"/>
          <p:nvPr/>
        </p:nvSpPr>
        <p:spPr>
          <a:xfrm>
            <a:off x="13266863" y="6880629"/>
            <a:ext cx="95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느낀 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6">
            <a:extLst>
              <a:ext uri="{FF2B5EF4-FFF2-40B4-BE49-F238E27FC236}">
                <a16:creationId xmlns:a16="http://schemas.microsoft.com/office/drawing/2014/main" id="{ECE65645-8EB2-4F54-B78E-4919F064C056}"/>
              </a:ext>
            </a:extLst>
          </p:cNvPr>
          <p:cNvSpPr txBox="1"/>
          <p:nvPr/>
        </p:nvSpPr>
        <p:spPr>
          <a:xfrm>
            <a:off x="34047" y="0"/>
            <a:ext cx="910995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ko-KR" altLang="en-US" sz="6000" dirty="0" err="1">
                <a:solidFill>
                  <a:srgbClr val="FFFFFF"/>
                </a:solidFill>
                <a:ea typeface="210 네버랜드 Light"/>
              </a:rPr>
              <a:t>퀵견적</a:t>
            </a:r>
            <a:r>
              <a:rPr lang="ko-KR" altLang="en-US" sz="6000" dirty="0">
                <a:solidFill>
                  <a:srgbClr val="FFFFFF"/>
                </a:solidFill>
                <a:ea typeface="210 네버랜드 Light"/>
              </a:rPr>
              <a:t> 주요기능</a:t>
            </a:r>
            <a:r>
              <a:rPr lang="en-US" altLang="ko-KR" sz="6000" dirty="0">
                <a:solidFill>
                  <a:srgbClr val="FFFFFF"/>
                </a:solidFill>
                <a:ea typeface="210 네버랜드 Light"/>
              </a:rPr>
              <a:t>5</a:t>
            </a:r>
          </a:p>
          <a:p>
            <a:pPr marL="571500" lvl="0" indent="-571500">
              <a:buFontTx/>
              <a:buChar char="-"/>
            </a:pP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고객정보 </a:t>
            </a:r>
            <a:r>
              <a:rPr lang="ko-KR" altLang="en-US" sz="4400" dirty="0" err="1">
                <a:solidFill>
                  <a:srgbClr val="FFFFFF"/>
                </a:solidFill>
                <a:ea typeface="210 네버랜드 Light"/>
              </a:rPr>
              <a:t>데이터넣기</a:t>
            </a:r>
            <a:endParaRPr lang="en-US" altLang="ko-KR" sz="4400" dirty="0">
              <a:solidFill>
                <a:srgbClr val="FFFFFF"/>
              </a:solidFill>
              <a:ea typeface="210 네버랜드 Light"/>
            </a:endParaRPr>
          </a:p>
          <a:p>
            <a:pPr marL="571500" lvl="0" indent="-571500">
              <a:buFontTx/>
              <a:buChar char="-"/>
            </a:pP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상품체크</a:t>
            </a:r>
            <a:r>
              <a:rPr lang="en-US" altLang="ko-KR" sz="4400" dirty="0">
                <a:solidFill>
                  <a:srgbClr val="FFFFFF"/>
                </a:solidFill>
                <a:ea typeface="210 네버랜드 Light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답변 </a:t>
            </a:r>
            <a:r>
              <a:rPr lang="ko-KR" altLang="en-US" sz="4400" dirty="0" err="1">
                <a:solidFill>
                  <a:srgbClr val="FFFFFF"/>
                </a:solidFill>
                <a:ea typeface="210 네버랜드 Light"/>
              </a:rPr>
              <a:t>데이터넣기</a:t>
            </a:r>
            <a:endParaRPr lang="en-US" altLang="ko-KR" sz="4400" dirty="0">
              <a:solidFill>
                <a:srgbClr val="FFFFFF"/>
              </a:solidFill>
              <a:ea typeface="210 네버랜드 Light"/>
            </a:endParaRPr>
          </a:p>
          <a:p>
            <a:pPr marL="571500" lvl="0" indent="-571500">
              <a:buFontTx/>
              <a:buChar char="-"/>
            </a:pPr>
            <a:r>
              <a:rPr lang="ko-KR" altLang="en-US" sz="4400" u="none" dirty="0">
                <a:solidFill>
                  <a:srgbClr val="FFFFFF"/>
                </a:solidFill>
                <a:ea typeface="210 네버랜드 Light"/>
              </a:rPr>
              <a:t>견적번호 랜덤생성</a:t>
            </a:r>
            <a:endParaRPr lang="en-US" altLang="ko-KR" sz="4400" u="none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7727C7-C65C-44DB-B1E6-58BD56282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89146"/>
            <a:ext cx="8576841" cy="5486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A24F36-3A70-4DBF-A07C-DC741AA1CAD3}"/>
              </a:ext>
            </a:extLst>
          </p:cNvPr>
          <p:cNvSpPr/>
          <p:nvPr/>
        </p:nvSpPr>
        <p:spPr>
          <a:xfrm>
            <a:off x="1447800" y="3744061"/>
            <a:ext cx="484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u="sng" dirty="0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script</a:t>
            </a:r>
            <a:endParaRPr lang="en-US" altLang="ko-KR" sz="3200" b="1" u="sng" dirty="0">
              <a:solidFill>
                <a:srgbClr val="F7F7F7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4974DD2-90FA-4586-84CA-972765D80E00}"/>
              </a:ext>
            </a:extLst>
          </p:cNvPr>
          <p:cNvCxnSpPr/>
          <p:nvPr/>
        </p:nvCxnSpPr>
        <p:spPr>
          <a:xfrm flipH="1">
            <a:off x="4800600" y="4914900"/>
            <a:ext cx="838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0964BD-2649-43BA-AF29-C3A83AAC8F87}"/>
              </a:ext>
            </a:extLst>
          </p:cNvPr>
          <p:cNvCxnSpPr/>
          <p:nvPr/>
        </p:nvCxnSpPr>
        <p:spPr>
          <a:xfrm flipH="1">
            <a:off x="4800600" y="8116425"/>
            <a:ext cx="838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1BDF31-AC68-4AE6-B802-D9806793BC9D}"/>
              </a:ext>
            </a:extLst>
          </p:cNvPr>
          <p:cNvSpPr txBox="1"/>
          <p:nvPr/>
        </p:nvSpPr>
        <p:spPr>
          <a:xfrm>
            <a:off x="5638800" y="4774168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고객정보입력 데이터 넣기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169C2C-8B30-47CD-BCD6-A803915BA8B6}"/>
              </a:ext>
            </a:extLst>
          </p:cNvPr>
          <p:cNvSpPr txBox="1"/>
          <p:nvPr/>
        </p:nvSpPr>
        <p:spPr>
          <a:xfrm>
            <a:off x="5638800" y="7904826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견적선택사항들 데이터 넣기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0E74A7-D05E-4BDE-AD8D-0677DE1B1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589146"/>
            <a:ext cx="8868103" cy="5486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442496-670A-4364-95BB-F7E5C68851BC}"/>
              </a:ext>
            </a:extLst>
          </p:cNvPr>
          <p:cNvSpPr/>
          <p:nvPr/>
        </p:nvSpPr>
        <p:spPr>
          <a:xfrm>
            <a:off x="11049000" y="3771900"/>
            <a:ext cx="484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u="sng" dirty="0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.xml</a:t>
            </a:r>
            <a:endParaRPr lang="en-US" altLang="ko-KR" sz="3200" b="1" u="sng" dirty="0">
              <a:solidFill>
                <a:srgbClr val="F7F7F7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BF8A5A9-AF04-4BE8-B1C4-56D00E6B16F2}"/>
              </a:ext>
            </a:extLst>
          </p:cNvPr>
          <p:cNvCxnSpPr>
            <a:cxnSpLocks/>
          </p:cNvCxnSpPr>
          <p:nvPr/>
        </p:nvCxnSpPr>
        <p:spPr>
          <a:xfrm flipH="1" flipV="1">
            <a:off x="14401800" y="7353300"/>
            <a:ext cx="685800" cy="283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B64A47-0E4F-4545-939F-BC6EF8B3A24A}"/>
              </a:ext>
            </a:extLst>
          </p:cNvPr>
          <p:cNvSpPr txBox="1"/>
          <p:nvPr/>
        </p:nvSpPr>
        <p:spPr>
          <a:xfrm>
            <a:off x="15087600" y="749615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견적번호랜덤생성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AC89D5-F279-4BFA-9EB1-445E4FC3A858}"/>
              </a:ext>
            </a:extLst>
          </p:cNvPr>
          <p:cNvSpPr/>
          <p:nvPr/>
        </p:nvSpPr>
        <p:spPr>
          <a:xfrm>
            <a:off x="9435262" y="6836901"/>
            <a:ext cx="8395538" cy="478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159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6">
            <a:extLst>
              <a:ext uri="{FF2B5EF4-FFF2-40B4-BE49-F238E27FC236}">
                <a16:creationId xmlns:a16="http://schemas.microsoft.com/office/drawing/2014/main" id="{ECE65645-8EB2-4F54-B78E-4919F064C056}"/>
              </a:ext>
            </a:extLst>
          </p:cNvPr>
          <p:cNvSpPr txBox="1"/>
          <p:nvPr/>
        </p:nvSpPr>
        <p:spPr>
          <a:xfrm>
            <a:off x="34047" y="0"/>
            <a:ext cx="8621125" cy="2277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/>
            <a:r>
              <a:rPr lang="ko-KR" altLang="en-US" sz="6000" dirty="0" err="1">
                <a:solidFill>
                  <a:srgbClr val="FFFFFF"/>
                </a:solidFill>
                <a:ea typeface="210 네버랜드 Light"/>
              </a:rPr>
              <a:t>퀵견적</a:t>
            </a:r>
            <a:r>
              <a:rPr lang="ko-KR" altLang="en-US" sz="6000" dirty="0">
                <a:solidFill>
                  <a:srgbClr val="FFFFFF"/>
                </a:solidFill>
                <a:ea typeface="210 네버랜드 Light"/>
              </a:rPr>
              <a:t> 주요기능</a:t>
            </a:r>
            <a:r>
              <a:rPr lang="en-US" altLang="ko-KR" sz="6000" dirty="0">
                <a:solidFill>
                  <a:srgbClr val="FFFFFF"/>
                </a:solidFill>
                <a:ea typeface="210 네버랜드 Light"/>
              </a:rPr>
              <a:t>6</a:t>
            </a:r>
          </a:p>
          <a:p>
            <a:pPr marL="571500" lvl="0" indent="-571500">
              <a:buFontTx/>
              <a:buChar char="-"/>
            </a:pPr>
            <a:r>
              <a:rPr lang="ko-KR" altLang="en-US" sz="4400" dirty="0" err="1">
                <a:solidFill>
                  <a:srgbClr val="FFFFFF"/>
                </a:solidFill>
                <a:ea typeface="210 네버랜드 Light"/>
              </a:rPr>
              <a:t>퀵견적완료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ko-KR" altLang="en-US" sz="4400" dirty="0" err="1">
                <a:solidFill>
                  <a:srgbClr val="FFFFFF"/>
                </a:solidFill>
                <a:ea typeface="210 네버랜드 Light"/>
              </a:rPr>
              <a:t>모달창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</a:t>
            </a:r>
            <a:endParaRPr lang="en-US" altLang="ko-KR" sz="4400" dirty="0">
              <a:solidFill>
                <a:srgbClr val="FFFFFF"/>
              </a:solidFill>
              <a:ea typeface="210 네버랜드 Light"/>
            </a:endParaRPr>
          </a:p>
          <a:p>
            <a:pPr marL="571500" lvl="0" indent="-571500">
              <a:buFontTx/>
              <a:buChar char="-"/>
            </a:pPr>
            <a:r>
              <a:rPr lang="ko-KR" altLang="en-US" sz="4400" dirty="0" err="1">
                <a:solidFill>
                  <a:srgbClr val="FFFFFF"/>
                </a:solidFill>
                <a:ea typeface="210 네버랜드 Light"/>
              </a:rPr>
              <a:t>퀵견적완료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게시판</a:t>
            </a:r>
            <a:endParaRPr lang="en-US" altLang="ko-KR" sz="4400" u="none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12162-3491-4A49-90A0-3B2CA63C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1" y="2628900"/>
            <a:ext cx="6532193" cy="68539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2ACD0D-E0BA-44BE-9F80-8BC991B00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306" y="232066"/>
            <a:ext cx="8621125" cy="9822867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1297439-F1DA-40C3-AE58-8E38F4C84396}"/>
              </a:ext>
            </a:extLst>
          </p:cNvPr>
          <p:cNvSpPr/>
          <p:nvPr/>
        </p:nvSpPr>
        <p:spPr>
          <a:xfrm>
            <a:off x="7916870" y="4991100"/>
            <a:ext cx="533400" cy="838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9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6">
            <a:extLst>
              <a:ext uri="{FF2B5EF4-FFF2-40B4-BE49-F238E27FC236}">
                <a16:creationId xmlns:a16="http://schemas.microsoft.com/office/drawing/2014/main" id="{ECE65645-8EB2-4F54-B78E-4919F064C056}"/>
              </a:ext>
            </a:extLst>
          </p:cNvPr>
          <p:cNvSpPr txBox="1"/>
          <p:nvPr/>
        </p:nvSpPr>
        <p:spPr>
          <a:xfrm>
            <a:off x="34047" y="0"/>
            <a:ext cx="8621125" cy="2277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/>
            <a:r>
              <a:rPr lang="ko-KR" altLang="en-US" sz="6000" dirty="0" err="1">
                <a:solidFill>
                  <a:srgbClr val="FFFFFF"/>
                </a:solidFill>
                <a:ea typeface="210 네버랜드 Light"/>
              </a:rPr>
              <a:t>퀵견적</a:t>
            </a:r>
            <a:r>
              <a:rPr lang="ko-KR" altLang="en-US" sz="6000" dirty="0">
                <a:solidFill>
                  <a:srgbClr val="FFFFFF"/>
                </a:solidFill>
                <a:ea typeface="210 네버랜드 Light"/>
              </a:rPr>
              <a:t> 주요기능</a:t>
            </a:r>
            <a:r>
              <a:rPr lang="en-US" altLang="ko-KR" sz="6000" dirty="0">
                <a:solidFill>
                  <a:srgbClr val="FFFFFF"/>
                </a:solidFill>
                <a:ea typeface="210 네버랜드 Light"/>
              </a:rPr>
              <a:t>6</a:t>
            </a:r>
          </a:p>
          <a:p>
            <a:pPr marL="571500" lvl="0" indent="-571500">
              <a:buFontTx/>
              <a:buChar char="-"/>
            </a:pPr>
            <a:r>
              <a:rPr lang="ko-KR" altLang="en-US" sz="4400" dirty="0" err="1">
                <a:solidFill>
                  <a:srgbClr val="FFFFFF"/>
                </a:solidFill>
                <a:ea typeface="210 네버랜드 Light"/>
              </a:rPr>
              <a:t>퀵견적완료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ko-KR" altLang="en-US" sz="4400" dirty="0" err="1">
                <a:solidFill>
                  <a:srgbClr val="FFFFFF"/>
                </a:solidFill>
                <a:ea typeface="210 네버랜드 Light"/>
              </a:rPr>
              <a:t>모달창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</a:t>
            </a:r>
            <a:endParaRPr lang="en-US" altLang="ko-KR" sz="4400" dirty="0">
              <a:solidFill>
                <a:srgbClr val="FFFFFF"/>
              </a:solidFill>
              <a:ea typeface="210 네버랜드 Light"/>
            </a:endParaRPr>
          </a:p>
          <a:p>
            <a:pPr marL="571500" lvl="0" indent="-571500">
              <a:buFontTx/>
              <a:buChar char="-"/>
            </a:pPr>
            <a:r>
              <a:rPr lang="ko-KR" altLang="en-US" sz="4400" dirty="0" err="1">
                <a:solidFill>
                  <a:srgbClr val="FFFFFF"/>
                </a:solidFill>
                <a:ea typeface="210 네버랜드 Light"/>
              </a:rPr>
              <a:t>퀵견적완료</a:t>
            </a:r>
            <a:r>
              <a:rPr lang="ko-KR" altLang="en-US" sz="4400" dirty="0">
                <a:solidFill>
                  <a:srgbClr val="FFFFFF"/>
                </a:solidFill>
                <a:ea typeface="210 네버랜드 Light"/>
              </a:rPr>
              <a:t> 게시판</a:t>
            </a:r>
            <a:endParaRPr lang="en-US" altLang="ko-KR" sz="4400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1EDE64-0A6C-480B-B043-31648A8709CE}"/>
              </a:ext>
            </a:extLst>
          </p:cNvPr>
          <p:cNvSpPr/>
          <p:nvPr/>
        </p:nvSpPr>
        <p:spPr>
          <a:xfrm>
            <a:off x="10856032" y="2763947"/>
            <a:ext cx="484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u="sng" dirty="0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.xml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7E8CFD-F169-43DE-A4C6-41A244765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0" y="3355291"/>
            <a:ext cx="7507801" cy="6626476"/>
          </a:xfrm>
          <a:prstGeom prst="rect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472228-481A-46FE-AC65-DC8BAB53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1" y="3361860"/>
            <a:ext cx="7306695" cy="65350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541EFE-50B7-4EC2-B16F-CDB1B4DE55B6}"/>
              </a:ext>
            </a:extLst>
          </p:cNvPr>
          <p:cNvSpPr/>
          <p:nvPr/>
        </p:nvSpPr>
        <p:spPr>
          <a:xfrm>
            <a:off x="1921740" y="2770516"/>
            <a:ext cx="4845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u="sng" dirty="0" err="1">
                <a:solidFill>
                  <a:srgbClr val="F7F7F7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sql</a:t>
            </a:r>
            <a:endParaRPr lang="en-US" altLang="ko-KR" sz="3200" b="1" u="sng" dirty="0">
              <a:solidFill>
                <a:srgbClr val="F7F7F7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59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3867584" y="3517877"/>
            <a:ext cx="3391716" cy="669864"/>
          </a:xfrm>
          <a:custGeom>
            <a:avLst/>
            <a:gdLst/>
            <a:ahLst/>
            <a:cxnLst/>
            <a:rect l="l" t="t" r="r" b="b"/>
            <a:pathLst>
              <a:path w="3391716" h="669864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09908" y="1028700"/>
            <a:ext cx="2907069" cy="2489177"/>
          </a:xfrm>
          <a:custGeom>
            <a:avLst/>
            <a:gdLst/>
            <a:ahLst/>
            <a:cxnLst/>
            <a:rect l="l" t="t" r="r" b="b"/>
            <a:pathLst>
              <a:path w="2907069" h="2489177">
                <a:moveTo>
                  <a:pt x="0" y="0"/>
                </a:moveTo>
                <a:lnTo>
                  <a:pt x="2907068" y="0"/>
                </a:lnTo>
                <a:lnTo>
                  <a:pt x="2907068" y="2489177"/>
                </a:lnTo>
                <a:lnTo>
                  <a:pt x="0" y="248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70893" y="1381284"/>
            <a:ext cx="12332569" cy="5634122"/>
            <a:chOff x="-31530" y="-95251"/>
            <a:chExt cx="16443425" cy="751216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1"/>
              <a:ext cx="16411895" cy="194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ko-KR" altLang="en-US" sz="8799" u="none" dirty="0">
                  <a:solidFill>
                    <a:srgbClr val="FFFFFF"/>
                  </a:solidFill>
                  <a:ea typeface="210 네버랜드 Light"/>
                </a:rPr>
                <a:t>개발 목적</a:t>
              </a:r>
              <a:endParaRPr lang="en-US" sz="8799" u="none" dirty="0">
                <a:solidFill>
                  <a:srgbClr val="FFFFFF"/>
                </a:solidFill>
                <a:ea typeface="210 네버랜드 Ligh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31530" y="6140235"/>
              <a:ext cx="16411895" cy="1276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인테리어는 처음 접하면 어려운 부분이라 이 문제를 해결 하고자 생소한 인테리어 업체를 둘러보고 다른 집도 구경하며 빠른 견적을 낼 수 있게 </a:t>
              </a:r>
              <a:r>
                <a:rPr lang="ko-KR" altLang="en-US" sz="2799" dirty="0" err="1">
                  <a:solidFill>
                    <a:srgbClr val="FFFFFF"/>
                  </a:solidFill>
                  <a:latin typeface="Arita Dotum Medium"/>
                  <a:ea typeface="Arita Dotum Medium"/>
                </a:rPr>
                <a:t>해줌</a:t>
              </a:r>
              <a:r>
                <a:rPr lang="en-US" altLang="ko-KR" sz="2799" dirty="0">
                  <a:solidFill>
                    <a:srgbClr val="FFFFFF"/>
                  </a:solidFill>
                  <a:latin typeface="Arita Dotum Medium"/>
                  <a:ea typeface="Arita Dotum Medium"/>
                </a:rPr>
                <a:t>.</a:t>
              </a:r>
              <a:endParaRPr lang="en-US" sz="2799" dirty="0">
                <a:solidFill>
                  <a:srgbClr val="FFFFFF"/>
                </a:solidFill>
                <a:latin typeface="Arita Dotum Medium"/>
                <a:ea typeface="Arita Dotum Medium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721155"/>
            <a:ext cx="17284256" cy="2234091"/>
            <a:chOff x="0" y="0"/>
            <a:chExt cx="4552232" cy="5884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l="l" t="t" r="r" b="b"/>
              <a:pathLst>
                <a:path w="4552232" h="588403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6424" y="3262459"/>
            <a:ext cx="17284256" cy="5486264"/>
            <a:chOff x="0" y="0"/>
            <a:chExt cx="4552232" cy="144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397365" y="4454911"/>
            <a:ext cx="1659292" cy="1665538"/>
          </a:xfrm>
          <a:custGeom>
            <a:avLst/>
            <a:gdLst/>
            <a:ahLst/>
            <a:cxnLst/>
            <a:rect l="l" t="t" r="r" b="b"/>
            <a:pathLst>
              <a:path w="1659292" h="1665538">
                <a:moveTo>
                  <a:pt x="0" y="0"/>
                </a:moveTo>
                <a:lnTo>
                  <a:pt x="1659292" y="0"/>
                </a:lnTo>
                <a:lnTo>
                  <a:pt x="1659292" y="1665538"/>
                </a:lnTo>
                <a:lnTo>
                  <a:pt x="0" y="1665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90661" y="7174669"/>
            <a:ext cx="2020555" cy="1517942"/>
          </a:xfrm>
          <a:custGeom>
            <a:avLst/>
            <a:gdLst/>
            <a:ahLst/>
            <a:cxnLst/>
            <a:rect l="l" t="t" r="r" b="b"/>
            <a:pathLst>
              <a:path w="2020555" h="1517942">
                <a:moveTo>
                  <a:pt x="0" y="0"/>
                </a:moveTo>
                <a:lnTo>
                  <a:pt x="2020555" y="0"/>
                </a:lnTo>
                <a:lnTo>
                  <a:pt x="2020555" y="1517942"/>
                </a:lnTo>
                <a:lnTo>
                  <a:pt x="0" y="1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04619" y="1107230"/>
            <a:ext cx="13530581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u="none" dirty="0">
                <a:solidFill>
                  <a:srgbClr val="FFFFFF"/>
                </a:solidFill>
                <a:ea typeface="210 네버랜드 Light"/>
              </a:rPr>
              <a:t>역할 분담 </a:t>
            </a:r>
            <a:r>
              <a:rPr lang="en-US" altLang="ko-KR" sz="8000" u="none" dirty="0">
                <a:solidFill>
                  <a:srgbClr val="FFFFFF"/>
                </a:solidFill>
                <a:ea typeface="210 네버랜드 Light"/>
              </a:rPr>
              <a:t>MAIN &amp; DB</a:t>
            </a:r>
            <a:r>
              <a:rPr lang="ko-KR" altLang="en-US" sz="8000" u="none" dirty="0">
                <a:solidFill>
                  <a:srgbClr val="FFFFFF"/>
                </a:solidFill>
                <a:ea typeface="210 네버랜드 Light"/>
              </a:rPr>
              <a:t>관리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82600" y="464604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sp>
        <p:nvSpPr>
          <p:cNvPr id="22" name="AutoShape 22"/>
          <p:cNvSpPr/>
          <p:nvPr/>
        </p:nvSpPr>
        <p:spPr>
          <a:xfrm rot="-5399999">
            <a:off x="7187937" y="5915019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3A309782-6BFF-40E5-984B-4F44200AFB0F}"/>
              </a:ext>
            </a:extLst>
          </p:cNvPr>
          <p:cNvSpPr txBox="1"/>
          <p:nvPr/>
        </p:nvSpPr>
        <p:spPr>
          <a:xfrm>
            <a:off x="9964385" y="3827795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CONTROL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7E33E2E-F6A0-4AA7-97B1-2FE16892BCF0}"/>
              </a:ext>
            </a:extLst>
          </p:cNvPr>
          <p:cNvSpPr txBox="1"/>
          <p:nvPr/>
        </p:nvSpPr>
        <p:spPr>
          <a:xfrm>
            <a:off x="9906000" y="6610554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VIEW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60E47DA2-FD3A-400F-BEF3-33019FF075A5}"/>
              </a:ext>
            </a:extLst>
          </p:cNvPr>
          <p:cNvSpPr txBox="1"/>
          <p:nvPr/>
        </p:nvSpPr>
        <p:spPr>
          <a:xfrm>
            <a:off x="13182599" y="737800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A2E2C5EA-B7E0-4B93-B36B-F3D6A6B4CADC}"/>
              </a:ext>
            </a:extLst>
          </p:cNvPr>
          <p:cNvGrpSpPr/>
          <p:nvPr/>
        </p:nvGrpSpPr>
        <p:grpSpPr>
          <a:xfrm>
            <a:off x="1759442" y="4916368"/>
            <a:ext cx="1431669" cy="1431663"/>
            <a:chOff x="0" y="0"/>
            <a:chExt cx="6350000" cy="6349975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E8B50B3-4133-4284-A297-FFCEA516FB3C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sp>
        <p:nvSpPr>
          <p:cNvPr id="34" name="TextBox 17">
            <a:extLst>
              <a:ext uri="{FF2B5EF4-FFF2-40B4-BE49-F238E27FC236}">
                <a16:creationId xmlns:a16="http://schemas.microsoft.com/office/drawing/2014/main" id="{ECAC18E9-81D0-40BA-B96A-F425DC2EDD3F}"/>
              </a:ext>
            </a:extLst>
          </p:cNvPr>
          <p:cNvSpPr txBox="1"/>
          <p:nvPr/>
        </p:nvSpPr>
        <p:spPr>
          <a:xfrm>
            <a:off x="1203697" y="6681591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>
                <a:solidFill>
                  <a:srgbClr val="FFFFFF"/>
                </a:solidFill>
                <a:ea typeface="Arita Dotum Medium"/>
              </a:rPr>
              <a:t>강지수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9C2F2A45-A7B2-4AED-B004-170DBB7AEF08}"/>
              </a:ext>
            </a:extLst>
          </p:cNvPr>
          <p:cNvSpPr txBox="1"/>
          <p:nvPr/>
        </p:nvSpPr>
        <p:spPr>
          <a:xfrm>
            <a:off x="4576890" y="5457650"/>
            <a:ext cx="2630123" cy="145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메인 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CONTROL</a:t>
            </a: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메인 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VIEW</a:t>
            </a: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-DB 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관리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721155"/>
            <a:ext cx="17284256" cy="2234091"/>
            <a:chOff x="0" y="0"/>
            <a:chExt cx="4552232" cy="5884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l="l" t="t" r="r" b="b"/>
              <a:pathLst>
                <a:path w="4552232" h="588403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6424" y="3262459"/>
            <a:ext cx="17284256" cy="5486264"/>
            <a:chOff x="0" y="0"/>
            <a:chExt cx="4552232" cy="144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397365" y="4454911"/>
            <a:ext cx="1659292" cy="1665538"/>
          </a:xfrm>
          <a:custGeom>
            <a:avLst/>
            <a:gdLst/>
            <a:ahLst/>
            <a:cxnLst/>
            <a:rect l="l" t="t" r="r" b="b"/>
            <a:pathLst>
              <a:path w="1659292" h="1665538">
                <a:moveTo>
                  <a:pt x="0" y="0"/>
                </a:moveTo>
                <a:lnTo>
                  <a:pt x="1659292" y="0"/>
                </a:lnTo>
                <a:lnTo>
                  <a:pt x="1659292" y="1665538"/>
                </a:lnTo>
                <a:lnTo>
                  <a:pt x="0" y="1665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90661" y="7174669"/>
            <a:ext cx="2020555" cy="1517942"/>
          </a:xfrm>
          <a:custGeom>
            <a:avLst/>
            <a:gdLst/>
            <a:ahLst/>
            <a:cxnLst/>
            <a:rect l="l" t="t" r="r" b="b"/>
            <a:pathLst>
              <a:path w="2020555" h="1517942">
                <a:moveTo>
                  <a:pt x="0" y="0"/>
                </a:moveTo>
                <a:lnTo>
                  <a:pt x="2020555" y="0"/>
                </a:lnTo>
                <a:lnTo>
                  <a:pt x="2020555" y="1517942"/>
                </a:lnTo>
                <a:lnTo>
                  <a:pt x="0" y="1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04619" y="1107230"/>
            <a:ext cx="13530581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u="none" dirty="0">
                <a:solidFill>
                  <a:srgbClr val="FFFFFF"/>
                </a:solidFill>
                <a:ea typeface="210 네버랜드 Light"/>
              </a:rPr>
              <a:t>역할 분담 </a:t>
            </a:r>
            <a:r>
              <a:rPr lang="en-US" altLang="ko-KR" sz="7200" u="none" dirty="0">
                <a:solidFill>
                  <a:srgbClr val="FFFFFF"/>
                </a:solidFill>
                <a:ea typeface="210 네버랜드 Light"/>
              </a:rPr>
              <a:t>MAIN &amp; DB</a:t>
            </a:r>
            <a:r>
              <a:rPr lang="ko-KR" altLang="en-US" sz="7200" u="none" dirty="0">
                <a:solidFill>
                  <a:srgbClr val="FFFFFF"/>
                </a:solidFill>
                <a:ea typeface="210 네버랜드 Light"/>
              </a:rPr>
              <a:t>관리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82600" y="464604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sp>
        <p:nvSpPr>
          <p:cNvPr id="22" name="AutoShape 22"/>
          <p:cNvSpPr/>
          <p:nvPr/>
        </p:nvSpPr>
        <p:spPr>
          <a:xfrm rot="-5399999">
            <a:off x="7187937" y="5915019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669636" y="10172700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목차</a:t>
            </a:r>
            <a:r>
              <a:rPr lang="en-US" sz="18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페이지로</a:t>
            </a:r>
            <a:r>
              <a:rPr lang="en-US" sz="18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돌아가기</a:t>
            </a:r>
            <a:endParaRPr lang="en-US" sz="1800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3A309782-6BFF-40E5-984B-4F44200AFB0F}"/>
              </a:ext>
            </a:extLst>
          </p:cNvPr>
          <p:cNvSpPr txBox="1"/>
          <p:nvPr/>
        </p:nvSpPr>
        <p:spPr>
          <a:xfrm>
            <a:off x="9964385" y="3827795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CONTROL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7E33E2E-F6A0-4AA7-97B1-2FE16892BCF0}"/>
              </a:ext>
            </a:extLst>
          </p:cNvPr>
          <p:cNvSpPr txBox="1"/>
          <p:nvPr/>
        </p:nvSpPr>
        <p:spPr>
          <a:xfrm>
            <a:off x="9906000" y="6610554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VIEW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60E47DA2-FD3A-400F-BEF3-33019FF075A5}"/>
              </a:ext>
            </a:extLst>
          </p:cNvPr>
          <p:cNvSpPr txBox="1"/>
          <p:nvPr/>
        </p:nvSpPr>
        <p:spPr>
          <a:xfrm>
            <a:off x="13182599" y="737800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A2E2C5EA-B7E0-4B93-B36B-F3D6A6B4CADC}"/>
              </a:ext>
            </a:extLst>
          </p:cNvPr>
          <p:cNvGrpSpPr/>
          <p:nvPr/>
        </p:nvGrpSpPr>
        <p:grpSpPr>
          <a:xfrm>
            <a:off x="1759442" y="4916368"/>
            <a:ext cx="1431669" cy="1431663"/>
            <a:chOff x="0" y="0"/>
            <a:chExt cx="6350000" cy="6349975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E8B50B3-4133-4284-A297-FFCEA516FB3C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sp>
        <p:nvSpPr>
          <p:cNvPr id="34" name="TextBox 17">
            <a:extLst>
              <a:ext uri="{FF2B5EF4-FFF2-40B4-BE49-F238E27FC236}">
                <a16:creationId xmlns:a16="http://schemas.microsoft.com/office/drawing/2014/main" id="{ECAC18E9-81D0-40BA-B96A-F425DC2EDD3F}"/>
              </a:ext>
            </a:extLst>
          </p:cNvPr>
          <p:cNvSpPr txBox="1"/>
          <p:nvPr/>
        </p:nvSpPr>
        <p:spPr>
          <a:xfrm>
            <a:off x="1203697" y="6681591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조보근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9C2F2A45-A7B2-4AED-B004-170DBB7AEF08}"/>
              </a:ext>
            </a:extLst>
          </p:cNvPr>
          <p:cNvSpPr txBox="1"/>
          <p:nvPr/>
        </p:nvSpPr>
        <p:spPr>
          <a:xfrm>
            <a:off x="4576890" y="5457650"/>
            <a:ext cx="2630123" cy="145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메인 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CONTROL</a:t>
            </a: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메인 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VIEW</a:t>
            </a: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-DB 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관리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7435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721155"/>
            <a:ext cx="17284256" cy="2234091"/>
            <a:chOff x="0" y="0"/>
            <a:chExt cx="4552232" cy="5884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l="l" t="t" r="r" b="b"/>
              <a:pathLst>
                <a:path w="4552232" h="588403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6424" y="3262459"/>
            <a:ext cx="17284256" cy="5486264"/>
            <a:chOff x="0" y="0"/>
            <a:chExt cx="4552232" cy="144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397365" y="4454911"/>
            <a:ext cx="1659292" cy="1665538"/>
          </a:xfrm>
          <a:custGeom>
            <a:avLst/>
            <a:gdLst/>
            <a:ahLst/>
            <a:cxnLst/>
            <a:rect l="l" t="t" r="r" b="b"/>
            <a:pathLst>
              <a:path w="1659292" h="1665538">
                <a:moveTo>
                  <a:pt x="0" y="0"/>
                </a:moveTo>
                <a:lnTo>
                  <a:pt x="1659292" y="0"/>
                </a:lnTo>
                <a:lnTo>
                  <a:pt x="1659292" y="1665538"/>
                </a:lnTo>
                <a:lnTo>
                  <a:pt x="0" y="1665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90661" y="7174669"/>
            <a:ext cx="2020555" cy="1517942"/>
          </a:xfrm>
          <a:custGeom>
            <a:avLst/>
            <a:gdLst/>
            <a:ahLst/>
            <a:cxnLst/>
            <a:rect l="l" t="t" r="r" b="b"/>
            <a:pathLst>
              <a:path w="2020555" h="1517942">
                <a:moveTo>
                  <a:pt x="0" y="0"/>
                </a:moveTo>
                <a:lnTo>
                  <a:pt x="2020555" y="0"/>
                </a:lnTo>
                <a:lnTo>
                  <a:pt x="2020555" y="1517942"/>
                </a:lnTo>
                <a:lnTo>
                  <a:pt x="0" y="1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04619" y="1107230"/>
            <a:ext cx="13530581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u="none" dirty="0">
                <a:solidFill>
                  <a:srgbClr val="FFFFFF"/>
                </a:solidFill>
                <a:ea typeface="210 네버랜드 Light"/>
              </a:rPr>
              <a:t>역할 분담 </a:t>
            </a:r>
            <a:r>
              <a:rPr lang="ko-KR" altLang="en-US" sz="7200" u="none" dirty="0" err="1">
                <a:solidFill>
                  <a:srgbClr val="FFFFFF"/>
                </a:solidFill>
                <a:ea typeface="210 네버랜드 Light"/>
              </a:rPr>
              <a:t>퀵견적</a:t>
            </a:r>
            <a:r>
              <a:rPr lang="ko-KR" altLang="en-US" sz="7200" u="none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ko-KR" altLang="en-US" sz="7200" u="none" dirty="0" err="1">
                <a:solidFill>
                  <a:srgbClr val="FFFFFF"/>
                </a:solidFill>
                <a:ea typeface="210 네버랜드 Light"/>
              </a:rPr>
              <a:t>모달창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82600" y="464604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sp>
        <p:nvSpPr>
          <p:cNvPr id="22" name="AutoShape 22"/>
          <p:cNvSpPr/>
          <p:nvPr/>
        </p:nvSpPr>
        <p:spPr>
          <a:xfrm rot="-5399999">
            <a:off x="7187937" y="5915019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669636" y="10172700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목차</a:t>
            </a:r>
            <a:r>
              <a:rPr lang="en-US" sz="18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페이지로</a:t>
            </a:r>
            <a:r>
              <a:rPr lang="en-US" sz="18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돌아가기</a:t>
            </a:r>
            <a:endParaRPr lang="en-US" sz="1800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3A309782-6BFF-40E5-984B-4F44200AFB0F}"/>
              </a:ext>
            </a:extLst>
          </p:cNvPr>
          <p:cNvSpPr txBox="1"/>
          <p:nvPr/>
        </p:nvSpPr>
        <p:spPr>
          <a:xfrm>
            <a:off x="9964385" y="3827795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CONTROL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7E33E2E-F6A0-4AA7-97B1-2FE16892BCF0}"/>
              </a:ext>
            </a:extLst>
          </p:cNvPr>
          <p:cNvSpPr txBox="1"/>
          <p:nvPr/>
        </p:nvSpPr>
        <p:spPr>
          <a:xfrm>
            <a:off x="9906000" y="6610554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VIEW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60E47DA2-FD3A-400F-BEF3-33019FF075A5}"/>
              </a:ext>
            </a:extLst>
          </p:cNvPr>
          <p:cNvSpPr txBox="1"/>
          <p:nvPr/>
        </p:nvSpPr>
        <p:spPr>
          <a:xfrm>
            <a:off x="13182599" y="737800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A2E2C5EA-B7E0-4B93-B36B-F3D6A6B4CADC}"/>
              </a:ext>
            </a:extLst>
          </p:cNvPr>
          <p:cNvGrpSpPr/>
          <p:nvPr/>
        </p:nvGrpSpPr>
        <p:grpSpPr>
          <a:xfrm>
            <a:off x="1759442" y="4916368"/>
            <a:ext cx="1431669" cy="1431663"/>
            <a:chOff x="0" y="0"/>
            <a:chExt cx="6350000" cy="6349975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E8B50B3-4133-4284-A297-FFCEA516FB3C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sp>
        <p:nvSpPr>
          <p:cNvPr id="34" name="TextBox 17">
            <a:extLst>
              <a:ext uri="{FF2B5EF4-FFF2-40B4-BE49-F238E27FC236}">
                <a16:creationId xmlns:a16="http://schemas.microsoft.com/office/drawing/2014/main" id="{ECAC18E9-81D0-40BA-B96A-F425DC2EDD3F}"/>
              </a:ext>
            </a:extLst>
          </p:cNvPr>
          <p:cNvSpPr txBox="1"/>
          <p:nvPr/>
        </p:nvSpPr>
        <p:spPr>
          <a:xfrm>
            <a:off x="1203697" y="6681591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장동길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9C2F2A45-A7B2-4AED-B004-170DBB7AEF08}"/>
              </a:ext>
            </a:extLst>
          </p:cNvPr>
          <p:cNvSpPr txBox="1"/>
          <p:nvPr/>
        </p:nvSpPr>
        <p:spPr>
          <a:xfrm>
            <a:off x="4576890" y="5457650"/>
            <a:ext cx="2630123" cy="145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모달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Control</a:t>
            </a: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모달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VIEW</a:t>
            </a: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견적완료게시판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82639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721155"/>
            <a:ext cx="17284256" cy="2234091"/>
            <a:chOff x="0" y="0"/>
            <a:chExt cx="4552232" cy="5884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l="l" t="t" r="r" b="b"/>
              <a:pathLst>
                <a:path w="4552232" h="588403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6424" y="3262459"/>
            <a:ext cx="17284256" cy="5486264"/>
            <a:chOff x="0" y="0"/>
            <a:chExt cx="4552232" cy="144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397365" y="4454911"/>
            <a:ext cx="1659292" cy="1665538"/>
          </a:xfrm>
          <a:custGeom>
            <a:avLst/>
            <a:gdLst/>
            <a:ahLst/>
            <a:cxnLst/>
            <a:rect l="l" t="t" r="r" b="b"/>
            <a:pathLst>
              <a:path w="1659292" h="1665538">
                <a:moveTo>
                  <a:pt x="0" y="0"/>
                </a:moveTo>
                <a:lnTo>
                  <a:pt x="1659292" y="0"/>
                </a:lnTo>
                <a:lnTo>
                  <a:pt x="1659292" y="1665538"/>
                </a:lnTo>
                <a:lnTo>
                  <a:pt x="0" y="1665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90661" y="7174669"/>
            <a:ext cx="2020555" cy="1517942"/>
          </a:xfrm>
          <a:custGeom>
            <a:avLst/>
            <a:gdLst/>
            <a:ahLst/>
            <a:cxnLst/>
            <a:rect l="l" t="t" r="r" b="b"/>
            <a:pathLst>
              <a:path w="2020555" h="1517942">
                <a:moveTo>
                  <a:pt x="0" y="0"/>
                </a:moveTo>
                <a:lnTo>
                  <a:pt x="2020555" y="0"/>
                </a:lnTo>
                <a:lnTo>
                  <a:pt x="2020555" y="1517942"/>
                </a:lnTo>
                <a:lnTo>
                  <a:pt x="0" y="1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04619" y="1107230"/>
            <a:ext cx="13530581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u="none" dirty="0">
                <a:solidFill>
                  <a:srgbClr val="FFFFFF"/>
                </a:solidFill>
                <a:ea typeface="210 네버랜드 Light"/>
              </a:rPr>
              <a:t>역할 분담 </a:t>
            </a:r>
            <a:r>
              <a:rPr lang="ko-KR" altLang="en-US" sz="7200" dirty="0" err="1">
                <a:solidFill>
                  <a:srgbClr val="FFFFFF"/>
                </a:solidFill>
                <a:ea typeface="210 네버랜드 Light"/>
              </a:rPr>
              <a:t>업체둘러보기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82600" y="464604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sp>
        <p:nvSpPr>
          <p:cNvPr id="22" name="AutoShape 22"/>
          <p:cNvSpPr/>
          <p:nvPr/>
        </p:nvSpPr>
        <p:spPr>
          <a:xfrm rot="-5399999">
            <a:off x="7187937" y="5915019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669636" y="10172700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목차</a:t>
            </a:r>
            <a:r>
              <a:rPr lang="en-US" sz="18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페이지로</a:t>
            </a:r>
            <a:r>
              <a:rPr lang="en-US" sz="18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돌아가기</a:t>
            </a:r>
            <a:endParaRPr lang="en-US" sz="1800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3A309782-6BFF-40E5-984B-4F44200AFB0F}"/>
              </a:ext>
            </a:extLst>
          </p:cNvPr>
          <p:cNvSpPr txBox="1"/>
          <p:nvPr/>
        </p:nvSpPr>
        <p:spPr>
          <a:xfrm>
            <a:off x="9964385" y="3827795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CONTROL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7E33E2E-F6A0-4AA7-97B1-2FE16892BCF0}"/>
              </a:ext>
            </a:extLst>
          </p:cNvPr>
          <p:cNvSpPr txBox="1"/>
          <p:nvPr/>
        </p:nvSpPr>
        <p:spPr>
          <a:xfrm>
            <a:off x="9906000" y="6610554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VIEW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60E47DA2-FD3A-400F-BEF3-33019FF075A5}"/>
              </a:ext>
            </a:extLst>
          </p:cNvPr>
          <p:cNvSpPr txBox="1"/>
          <p:nvPr/>
        </p:nvSpPr>
        <p:spPr>
          <a:xfrm>
            <a:off x="13182599" y="737800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ECAC18E9-81D0-40BA-B96A-F425DC2EDD3F}"/>
              </a:ext>
            </a:extLst>
          </p:cNvPr>
          <p:cNvSpPr txBox="1"/>
          <p:nvPr/>
        </p:nvSpPr>
        <p:spPr>
          <a:xfrm>
            <a:off x="1203697" y="6681591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김성민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9C2F2A45-A7B2-4AED-B004-170DBB7AEF08}"/>
              </a:ext>
            </a:extLst>
          </p:cNvPr>
          <p:cNvSpPr txBox="1"/>
          <p:nvPr/>
        </p:nvSpPr>
        <p:spPr>
          <a:xfrm>
            <a:off x="4576890" y="5457650"/>
            <a:ext cx="2630123" cy="145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업체 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Control</a:t>
            </a: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업체 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VIEW</a:t>
            </a: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등등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3BC99A6B-D76F-43E2-A311-6305EFA3F860}"/>
              </a:ext>
            </a:extLst>
          </p:cNvPr>
          <p:cNvGrpSpPr/>
          <p:nvPr/>
        </p:nvGrpSpPr>
        <p:grpSpPr>
          <a:xfrm>
            <a:off x="1866415" y="4943526"/>
            <a:ext cx="1431669" cy="1431663"/>
            <a:chOff x="0" y="0"/>
            <a:chExt cx="6350000" cy="6349975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768122A-B5C3-46DB-A892-0989A8F226C9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76358" t="-36961" r="-282211" b="-16856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131972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721155"/>
            <a:ext cx="17284256" cy="2234091"/>
            <a:chOff x="0" y="0"/>
            <a:chExt cx="4552232" cy="5884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l="l" t="t" r="r" b="b"/>
              <a:pathLst>
                <a:path w="4552232" h="588403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6424" y="3262459"/>
            <a:ext cx="17284256" cy="5486264"/>
            <a:chOff x="0" y="0"/>
            <a:chExt cx="4552232" cy="144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397365" y="4454911"/>
            <a:ext cx="1659292" cy="1665538"/>
          </a:xfrm>
          <a:custGeom>
            <a:avLst/>
            <a:gdLst/>
            <a:ahLst/>
            <a:cxnLst/>
            <a:rect l="l" t="t" r="r" b="b"/>
            <a:pathLst>
              <a:path w="1659292" h="1665538">
                <a:moveTo>
                  <a:pt x="0" y="0"/>
                </a:moveTo>
                <a:lnTo>
                  <a:pt x="1659292" y="0"/>
                </a:lnTo>
                <a:lnTo>
                  <a:pt x="1659292" y="1665538"/>
                </a:lnTo>
                <a:lnTo>
                  <a:pt x="0" y="1665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90661" y="7174669"/>
            <a:ext cx="2020555" cy="1517942"/>
          </a:xfrm>
          <a:custGeom>
            <a:avLst/>
            <a:gdLst/>
            <a:ahLst/>
            <a:cxnLst/>
            <a:rect l="l" t="t" r="r" b="b"/>
            <a:pathLst>
              <a:path w="2020555" h="1517942">
                <a:moveTo>
                  <a:pt x="0" y="0"/>
                </a:moveTo>
                <a:lnTo>
                  <a:pt x="2020555" y="0"/>
                </a:lnTo>
                <a:lnTo>
                  <a:pt x="2020555" y="1517942"/>
                </a:lnTo>
                <a:lnTo>
                  <a:pt x="0" y="1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04619" y="1107230"/>
            <a:ext cx="13530581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u="none" dirty="0">
                <a:solidFill>
                  <a:srgbClr val="FFFFFF"/>
                </a:solidFill>
                <a:ea typeface="210 네버랜드 Light"/>
              </a:rPr>
              <a:t>역할 분담 </a:t>
            </a:r>
            <a:r>
              <a:rPr lang="ko-KR" altLang="en-US" sz="7200" dirty="0">
                <a:solidFill>
                  <a:srgbClr val="FFFFFF"/>
                </a:solidFill>
                <a:ea typeface="210 네버랜드 Light"/>
              </a:rPr>
              <a:t>내 집 자랑하기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82600" y="464604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sp>
        <p:nvSpPr>
          <p:cNvPr id="22" name="AutoShape 22"/>
          <p:cNvSpPr/>
          <p:nvPr/>
        </p:nvSpPr>
        <p:spPr>
          <a:xfrm rot="-5399999">
            <a:off x="7187937" y="5915019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669636" y="10172700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목차</a:t>
            </a:r>
            <a:r>
              <a:rPr lang="en-US" sz="18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페이지로</a:t>
            </a:r>
            <a:r>
              <a:rPr lang="en-US" sz="18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돌아가기</a:t>
            </a:r>
            <a:endParaRPr lang="en-US" sz="1800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3A309782-6BFF-40E5-984B-4F44200AFB0F}"/>
              </a:ext>
            </a:extLst>
          </p:cNvPr>
          <p:cNvSpPr txBox="1"/>
          <p:nvPr/>
        </p:nvSpPr>
        <p:spPr>
          <a:xfrm>
            <a:off x="9964385" y="3827795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CONTROL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7E33E2E-F6A0-4AA7-97B1-2FE16892BCF0}"/>
              </a:ext>
            </a:extLst>
          </p:cNvPr>
          <p:cNvSpPr txBox="1"/>
          <p:nvPr/>
        </p:nvSpPr>
        <p:spPr>
          <a:xfrm>
            <a:off x="9906000" y="6610554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VIEW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60E47DA2-FD3A-400F-BEF3-33019FF075A5}"/>
              </a:ext>
            </a:extLst>
          </p:cNvPr>
          <p:cNvSpPr txBox="1"/>
          <p:nvPr/>
        </p:nvSpPr>
        <p:spPr>
          <a:xfrm>
            <a:off x="13182599" y="737800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A2E2C5EA-B7E0-4B93-B36B-F3D6A6B4CADC}"/>
              </a:ext>
            </a:extLst>
          </p:cNvPr>
          <p:cNvGrpSpPr/>
          <p:nvPr/>
        </p:nvGrpSpPr>
        <p:grpSpPr>
          <a:xfrm>
            <a:off x="1759442" y="4916368"/>
            <a:ext cx="1431669" cy="1431663"/>
            <a:chOff x="0" y="0"/>
            <a:chExt cx="6350000" cy="6349975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E8B50B3-4133-4284-A297-FFCEA516FB3C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sp>
        <p:nvSpPr>
          <p:cNvPr id="34" name="TextBox 17">
            <a:extLst>
              <a:ext uri="{FF2B5EF4-FFF2-40B4-BE49-F238E27FC236}">
                <a16:creationId xmlns:a16="http://schemas.microsoft.com/office/drawing/2014/main" id="{ECAC18E9-81D0-40BA-B96A-F425DC2EDD3F}"/>
              </a:ext>
            </a:extLst>
          </p:cNvPr>
          <p:cNvSpPr txBox="1"/>
          <p:nvPr/>
        </p:nvSpPr>
        <p:spPr>
          <a:xfrm>
            <a:off x="1203697" y="6681591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김경태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9C2F2A45-A7B2-4AED-B004-170DBB7AEF08}"/>
              </a:ext>
            </a:extLst>
          </p:cNvPr>
          <p:cNvSpPr txBox="1"/>
          <p:nvPr/>
        </p:nvSpPr>
        <p:spPr>
          <a:xfrm>
            <a:off x="4576890" y="5457650"/>
            <a:ext cx="3313746" cy="1457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내집자랑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Control</a:t>
            </a: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내집자랑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 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VIEW</a:t>
            </a: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등등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1066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721155"/>
            <a:ext cx="17284256" cy="2234091"/>
            <a:chOff x="0" y="0"/>
            <a:chExt cx="4552232" cy="5884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l="l" t="t" r="r" b="b"/>
              <a:pathLst>
                <a:path w="4552232" h="588403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6424" y="3262459"/>
            <a:ext cx="17284256" cy="5486264"/>
            <a:chOff x="0" y="0"/>
            <a:chExt cx="4552232" cy="144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397365" y="4454911"/>
            <a:ext cx="1659292" cy="1665538"/>
          </a:xfrm>
          <a:custGeom>
            <a:avLst/>
            <a:gdLst/>
            <a:ahLst/>
            <a:cxnLst/>
            <a:rect l="l" t="t" r="r" b="b"/>
            <a:pathLst>
              <a:path w="1659292" h="1665538">
                <a:moveTo>
                  <a:pt x="0" y="0"/>
                </a:moveTo>
                <a:lnTo>
                  <a:pt x="1659292" y="0"/>
                </a:lnTo>
                <a:lnTo>
                  <a:pt x="1659292" y="1665538"/>
                </a:lnTo>
                <a:lnTo>
                  <a:pt x="0" y="1665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90661" y="7174669"/>
            <a:ext cx="2020555" cy="1517942"/>
          </a:xfrm>
          <a:custGeom>
            <a:avLst/>
            <a:gdLst/>
            <a:ahLst/>
            <a:cxnLst/>
            <a:rect l="l" t="t" r="r" b="b"/>
            <a:pathLst>
              <a:path w="2020555" h="1517942">
                <a:moveTo>
                  <a:pt x="0" y="0"/>
                </a:moveTo>
                <a:lnTo>
                  <a:pt x="2020555" y="0"/>
                </a:lnTo>
                <a:lnTo>
                  <a:pt x="2020555" y="1517942"/>
                </a:lnTo>
                <a:lnTo>
                  <a:pt x="0" y="1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04619" y="1107230"/>
            <a:ext cx="13530581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ko-KR" altLang="en-US" sz="8799" u="none" dirty="0">
                <a:solidFill>
                  <a:srgbClr val="FFFFFF"/>
                </a:solidFill>
                <a:ea typeface="210 네버랜드 Light"/>
              </a:rPr>
              <a:t>역할 분담 </a:t>
            </a:r>
            <a:r>
              <a:rPr lang="ko-KR" altLang="en-US" sz="7200" dirty="0">
                <a:solidFill>
                  <a:srgbClr val="FFFFFF"/>
                </a:solidFill>
                <a:ea typeface="210 네버랜드 Light"/>
              </a:rPr>
              <a:t>로그인 회원관리 </a:t>
            </a:r>
            <a:endParaRPr lang="en-US" sz="8799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182600" y="464604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sp>
        <p:nvSpPr>
          <p:cNvPr id="22" name="AutoShape 22"/>
          <p:cNvSpPr/>
          <p:nvPr/>
        </p:nvSpPr>
        <p:spPr>
          <a:xfrm rot="-5399999">
            <a:off x="7187937" y="5915019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1669636" y="10172700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목차</a:t>
            </a:r>
            <a:r>
              <a:rPr lang="en-US" sz="18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페이지로</a:t>
            </a:r>
            <a:r>
              <a:rPr lang="en-US" sz="1800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a typeface="210 네버랜드 Light"/>
              </a:rPr>
              <a:t>돌아가기</a:t>
            </a:r>
            <a:endParaRPr lang="en-US" sz="1800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3A309782-6BFF-40E5-984B-4F44200AFB0F}"/>
              </a:ext>
            </a:extLst>
          </p:cNvPr>
          <p:cNvSpPr txBox="1"/>
          <p:nvPr/>
        </p:nvSpPr>
        <p:spPr>
          <a:xfrm>
            <a:off x="9964385" y="3827795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CONTROL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7E33E2E-F6A0-4AA7-97B1-2FE16892BCF0}"/>
              </a:ext>
            </a:extLst>
          </p:cNvPr>
          <p:cNvSpPr txBox="1"/>
          <p:nvPr/>
        </p:nvSpPr>
        <p:spPr>
          <a:xfrm>
            <a:off x="9906000" y="6610554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VIEW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60E47DA2-FD3A-400F-BEF3-33019FF075A5}"/>
              </a:ext>
            </a:extLst>
          </p:cNvPr>
          <p:cNvSpPr txBox="1"/>
          <p:nvPr/>
        </p:nvSpPr>
        <p:spPr>
          <a:xfrm>
            <a:off x="13182599" y="737800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여기에</a:t>
            </a:r>
            <a:r>
              <a:rPr lang="en-US" altLang="ko-KR" sz="2799" dirty="0">
                <a:solidFill>
                  <a:srgbClr val="FFFFFF"/>
                </a:solidFill>
                <a:ea typeface="Arita Dotum Medium"/>
              </a:rPr>
              <a:t> </a:t>
            </a:r>
            <a:r>
              <a:rPr lang="en-US" altLang="ko-KR" sz="2799" dirty="0" err="1">
                <a:solidFill>
                  <a:srgbClr val="FFFFFF"/>
                </a:solidFill>
                <a:ea typeface="Arita Dotum Medium"/>
              </a:rPr>
              <a:t>항목을</a:t>
            </a:r>
            <a:endParaRPr lang="en-US" altLang="ko-KR" sz="2799" dirty="0">
              <a:solidFill>
                <a:srgbClr val="FFFFFF"/>
              </a:solidFill>
              <a:ea typeface="Arita Dotum Medium"/>
            </a:endParaRPr>
          </a:p>
          <a:p>
            <a:pPr algn="ctr">
              <a:lnSpc>
                <a:spcPts val="3919"/>
              </a:lnSpc>
            </a:pPr>
            <a:r>
              <a:rPr lang="en-US" altLang="ko-KR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입력하세요</a:t>
            </a: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.</a:t>
            </a: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ECAC18E9-81D0-40BA-B96A-F425DC2EDD3F}"/>
              </a:ext>
            </a:extLst>
          </p:cNvPr>
          <p:cNvSpPr txBox="1"/>
          <p:nvPr/>
        </p:nvSpPr>
        <p:spPr>
          <a:xfrm>
            <a:off x="1203697" y="6681591"/>
            <a:ext cx="2630123" cy="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ko-KR" altLang="en-US" sz="2799" dirty="0" err="1">
                <a:solidFill>
                  <a:srgbClr val="FFFFFF"/>
                </a:solidFill>
                <a:latin typeface="Arita Dotum Medium"/>
                <a:ea typeface="Arita Dotum Medium"/>
              </a:rPr>
              <a:t>강선경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9C2F2A45-A7B2-4AED-B004-170DBB7AEF08}"/>
              </a:ext>
            </a:extLst>
          </p:cNvPr>
          <p:cNvSpPr txBox="1"/>
          <p:nvPr/>
        </p:nvSpPr>
        <p:spPr>
          <a:xfrm>
            <a:off x="4576890" y="5457650"/>
            <a:ext cx="2630123" cy="145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로그인 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회원가입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  <a:p>
            <a:pPr>
              <a:lnSpc>
                <a:spcPts val="3919"/>
              </a:lnSpc>
            </a:pPr>
            <a:r>
              <a:rPr lang="en-US" altLang="ko-KR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-</a:t>
            </a:r>
            <a:r>
              <a:rPr lang="ko-KR" altLang="en-US" sz="2799" dirty="0">
                <a:solidFill>
                  <a:srgbClr val="FFFFFF"/>
                </a:solidFill>
                <a:latin typeface="Arita Dotum Medium"/>
                <a:ea typeface="Arita Dotum Medium"/>
              </a:rPr>
              <a:t>관리자 등등</a:t>
            </a:r>
            <a:endParaRPr lang="en-US" altLang="ko-KR" sz="2799" dirty="0">
              <a:solidFill>
                <a:srgbClr val="FFFFFF"/>
              </a:solidFill>
              <a:latin typeface="Arita Dotum Medium"/>
              <a:ea typeface="Arita Dotum Medium"/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3BC99A6B-D76F-43E2-A311-6305EFA3F860}"/>
              </a:ext>
            </a:extLst>
          </p:cNvPr>
          <p:cNvGrpSpPr/>
          <p:nvPr/>
        </p:nvGrpSpPr>
        <p:grpSpPr>
          <a:xfrm>
            <a:off x="1866415" y="4943526"/>
            <a:ext cx="1431669" cy="1431663"/>
            <a:chOff x="0" y="0"/>
            <a:chExt cx="6350000" cy="6349975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768122A-B5C3-46DB-A892-0989A8F226C9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76358" t="-36961" r="-282211" b="-16856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153633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373</Words>
  <Application>Microsoft Office PowerPoint</Application>
  <PresentationFormat>사용자 지정</PresentationFormat>
  <Paragraphs>153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Arita Dotum Medium</vt:lpstr>
      <vt:lpstr>나눔바른고딕OTF</vt:lpstr>
      <vt:lpstr>Calibri</vt:lpstr>
      <vt:lpstr>Arita Dotum Semi-Bold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3D 프로젝트 계획 비즈니스 프레젠테이션</dc:title>
  <dc:creator>goott4</dc:creator>
  <cp:lastModifiedBy>goott4</cp:lastModifiedBy>
  <cp:revision>19</cp:revision>
  <dcterms:created xsi:type="dcterms:W3CDTF">2006-08-16T00:00:00Z</dcterms:created>
  <dcterms:modified xsi:type="dcterms:W3CDTF">2024-04-24T02:51:48Z</dcterms:modified>
  <dc:identifier>DAGDJ5kUbhI</dc:identifier>
</cp:coreProperties>
</file>